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6" d="100"/>
          <a:sy n="86" d="100"/>
        </p:scale>
        <p:origin x="281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zhq5101/learning-data-science/blob/main/spacex_dash_app.py" TargetMode="External"/><Relationship Id="rId3" Type="http://schemas.openxmlformats.org/officeDocument/2006/relationships/image" Target="../media/image3.png"/><Relationship Id="rId7" Type="http://schemas.openxmlformats.org/officeDocument/2006/relationships/hyperlink" Target="https://github.com/zhq5101/learning-data-science/blob/main/jupyter-labs-eda-sql-coursera_sqllite.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zhq5101/learning-data-science/blob/main/jupyter-labs-eda-dataviz.ipynb" TargetMode="External"/><Relationship Id="rId5" Type="http://schemas.openxmlformats.org/officeDocument/2006/relationships/hyperlink" Target="https://github.com/zhq5101/learning-data-science/blob/main/jupyter-labs-webscraping.ipynb" TargetMode="External"/><Relationship Id="rId4" Type="http://schemas.openxmlformats.org/officeDocument/2006/relationships/hyperlink" Target="https://github.com/zhq5101/learning-data-science/blob/main/jupyter-labs-spacex-data-collection-api.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 Z.</a:t>
            </a:r>
          </a:p>
          <a:p>
            <a:r>
              <a:rPr lang="en-US" dirty="0">
                <a:solidFill>
                  <a:schemeClr val="bg2"/>
                </a:solidFill>
                <a:latin typeface="Abadi" panose="020B0604020104020204" pitchFamily="34" charset="0"/>
                <a:ea typeface="SF Pro" pitchFamily="2" charset="0"/>
                <a:cs typeface="SF Pro" pitchFamily="2" charset="0"/>
              </a:rPr>
              <a:t>March 23,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31511" cy="4351338"/>
          </a:xfrm>
          <a:prstGeom prst="rect">
            <a:avLst/>
          </a:prstGeom>
        </p:spPr>
        <p:txBody>
          <a:bodyPr/>
          <a:lstStyle/>
          <a:p>
            <a:r>
              <a:rPr lang="en-US" sz="2200" dirty="0">
                <a:solidFill>
                  <a:schemeClr val="accent3">
                    <a:lumMod val="25000"/>
                  </a:schemeClr>
                </a:solidFill>
                <a:latin typeface="Abadi" panose="020B0604020104020204" pitchFamily="34" charset="0"/>
              </a:rPr>
              <a:t>Firstly, dealing with missing values and identify column types</a:t>
            </a:r>
          </a:p>
          <a:p>
            <a:r>
              <a:rPr lang="en-US" sz="2200" dirty="0">
                <a:solidFill>
                  <a:schemeClr val="accent3">
                    <a:lumMod val="25000"/>
                  </a:schemeClr>
                </a:solidFill>
                <a:latin typeface="Abadi" panose="020B0604020104020204" pitchFamily="34" charset="0"/>
              </a:rPr>
              <a:t>Secondly, calculate some important features for understanding the domain deeply</a:t>
            </a:r>
          </a:p>
          <a:p>
            <a:r>
              <a:rPr lang="en-US" sz="2200" dirty="0">
                <a:solidFill>
                  <a:schemeClr val="accent3">
                    <a:lumMod val="25000"/>
                  </a:schemeClr>
                </a:solidFill>
                <a:latin typeface="Abadi" panose="020B0604020104020204" pitchFamily="34" charset="0"/>
              </a:rPr>
              <a:t>Finally, labelling dependent variable</a:t>
            </a:r>
          </a:p>
          <a:p>
            <a:r>
              <a:rPr lang="en-US" sz="2200" dirty="0">
                <a:solidFill>
                  <a:schemeClr val="accent3">
                    <a:lumMod val="25000"/>
                  </a:schemeClr>
                </a:solidFill>
                <a:latin typeface="Abadi" panose="020B0604020104020204" pitchFamily="34" charset="0"/>
              </a:rPr>
              <a:t>the GitHub URL of your completed data wrangling related notebooks</a:t>
            </a:r>
          </a:p>
          <a:p>
            <a:pPr lvl="1"/>
            <a:r>
              <a:rPr lang="en-US" sz="1800" dirty="0">
                <a:solidFill>
                  <a:schemeClr val="accent3">
                    <a:lumMod val="25000"/>
                  </a:schemeClr>
                </a:solidFill>
                <a:latin typeface="Abadi" panose="020B0604020104020204" pitchFamily="34" charset="0"/>
              </a:rPr>
              <a:t>https://github.com/zhq5101/learning-data-science/blob/main/labs-jupyter-spacex-Data-wrangling.ipynb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6" name="组合 5">
            <a:extLst>
              <a:ext uri="{FF2B5EF4-FFF2-40B4-BE49-F238E27FC236}">
                <a16:creationId xmlns:a16="http://schemas.microsoft.com/office/drawing/2014/main" id="{77FFB455-D0D0-2E5A-C94B-2C1981402CFE}"/>
              </a:ext>
            </a:extLst>
          </p:cNvPr>
          <p:cNvGrpSpPr/>
          <p:nvPr/>
        </p:nvGrpSpPr>
        <p:grpSpPr>
          <a:xfrm>
            <a:off x="7322574" y="1363918"/>
            <a:ext cx="2430969" cy="5209749"/>
            <a:chOff x="6831979" y="1390634"/>
            <a:chExt cx="2430969" cy="5209749"/>
          </a:xfrm>
        </p:grpSpPr>
        <p:sp>
          <p:nvSpPr>
            <p:cNvPr id="7" name="矩形 6">
              <a:extLst>
                <a:ext uri="{FF2B5EF4-FFF2-40B4-BE49-F238E27FC236}">
                  <a16:creationId xmlns:a16="http://schemas.microsoft.com/office/drawing/2014/main" id="{DADD2793-ED61-8F9F-CAD1-112FAADDCC18}"/>
                </a:ext>
              </a:extLst>
            </p:cNvPr>
            <p:cNvSpPr/>
            <p:nvPr/>
          </p:nvSpPr>
          <p:spPr>
            <a:xfrm>
              <a:off x="6831982" y="1390634"/>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Dealing with missing values</a:t>
              </a:r>
              <a:endParaRPr lang="en-CA" dirty="0"/>
            </a:p>
          </p:txBody>
        </p:sp>
        <p:sp>
          <p:nvSpPr>
            <p:cNvPr id="9" name="矩形 8">
              <a:extLst>
                <a:ext uri="{FF2B5EF4-FFF2-40B4-BE49-F238E27FC236}">
                  <a16:creationId xmlns:a16="http://schemas.microsoft.com/office/drawing/2014/main" id="{B30B1908-4EC2-1138-2806-6A9C2E7B8B0A}"/>
                </a:ext>
              </a:extLst>
            </p:cNvPr>
            <p:cNvSpPr/>
            <p:nvPr/>
          </p:nvSpPr>
          <p:spPr>
            <a:xfrm>
              <a:off x="6831982" y="2496876"/>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column types</a:t>
              </a:r>
              <a:endParaRPr lang="en-CA" dirty="0"/>
            </a:p>
          </p:txBody>
        </p:sp>
        <p:sp>
          <p:nvSpPr>
            <p:cNvPr id="10" name="矩形 9">
              <a:extLst>
                <a:ext uri="{FF2B5EF4-FFF2-40B4-BE49-F238E27FC236}">
                  <a16:creationId xmlns:a16="http://schemas.microsoft.com/office/drawing/2014/main" id="{90B94B16-B830-0705-47BD-A43FF6BF5106}"/>
                </a:ext>
              </a:extLst>
            </p:cNvPr>
            <p:cNvSpPr/>
            <p:nvPr/>
          </p:nvSpPr>
          <p:spPr>
            <a:xfrm>
              <a:off x="6831982" y="3567141"/>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the number about launches and orbits</a:t>
              </a:r>
              <a:endParaRPr lang="en-CA" dirty="0"/>
            </a:p>
          </p:txBody>
        </p:sp>
        <p:sp>
          <p:nvSpPr>
            <p:cNvPr id="11" name="矩形 10">
              <a:extLst>
                <a:ext uri="{FF2B5EF4-FFF2-40B4-BE49-F238E27FC236}">
                  <a16:creationId xmlns:a16="http://schemas.microsoft.com/office/drawing/2014/main" id="{4F498886-929F-BBDC-5B12-8C82FC052BCB}"/>
                </a:ext>
              </a:extLst>
            </p:cNvPr>
            <p:cNvSpPr/>
            <p:nvPr/>
          </p:nvSpPr>
          <p:spPr>
            <a:xfrm>
              <a:off x="6831980" y="4681320"/>
              <a:ext cx="2430965"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i="0" dirty="0">
                  <a:effectLst/>
                  <a:latin typeface="-apple-system"/>
                </a:rPr>
                <a:t>Calculate the mission outcomes for each orbits</a:t>
              </a:r>
              <a:endParaRPr lang="en-CA" dirty="0"/>
            </a:p>
          </p:txBody>
        </p:sp>
        <p:sp>
          <p:nvSpPr>
            <p:cNvPr id="12" name="矩形 11">
              <a:extLst>
                <a:ext uri="{FF2B5EF4-FFF2-40B4-BE49-F238E27FC236}">
                  <a16:creationId xmlns:a16="http://schemas.microsoft.com/office/drawing/2014/main" id="{B1BA7DD8-9085-FDCC-BEAB-B183C48389C3}"/>
                </a:ext>
              </a:extLst>
            </p:cNvPr>
            <p:cNvSpPr/>
            <p:nvPr/>
          </p:nvSpPr>
          <p:spPr>
            <a:xfrm>
              <a:off x="6831979" y="5797076"/>
              <a:ext cx="2430965"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i="0" dirty="0">
                  <a:effectLst/>
                  <a:latin typeface="-apple-system"/>
                </a:rPr>
                <a:t>Create a landing outcome label</a:t>
              </a:r>
              <a:endParaRPr lang="en-CA" dirty="0"/>
            </a:p>
          </p:txBody>
        </p:sp>
        <p:sp>
          <p:nvSpPr>
            <p:cNvPr id="13" name="箭头: 下 12">
              <a:extLst>
                <a:ext uri="{FF2B5EF4-FFF2-40B4-BE49-F238E27FC236}">
                  <a16:creationId xmlns:a16="http://schemas.microsoft.com/office/drawing/2014/main" id="{09EFBEF4-8D1E-5D6C-876B-3BC5C28B6004}"/>
                </a:ext>
              </a:extLst>
            </p:cNvPr>
            <p:cNvSpPr/>
            <p:nvPr/>
          </p:nvSpPr>
          <p:spPr>
            <a:xfrm>
              <a:off x="7843024" y="2193941"/>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箭头: 下 13">
              <a:extLst>
                <a:ext uri="{FF2B5EF4-FFF2-40B4-BE49-F238E27FC236}">
                  <a16:creationId xmlns:a16="http://schemas.microsoft.com/office/drawing/2014/main" id="{4C5DADC7-A358-8926-3629-A7D9B3BCDCC9}"/>
                </a:ext>
              </a:extLst>
            </p:cNvPr>
            <p:cNvSpPr/>
            <p:nvPr/>
          </p:nvSpPr>
          <p:spPr>
            <a:xfrm>
              <a:off x="7883909" y="3286312"/>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箭头: 下 14">
              <a:extLst>
                <a:ext uri="{FF2B5EF4-FFF2-40B4-BE49-F238E27FC236}">
                  <a16:creationId xmlns:a16="http://schemas.microsoft.com/office/drawing/2014/main" id="{718D11C7-C525-33F6-5287-5D82D022466D}"/>
                </a:ext>
              </a:extLst>
            </p:cNvPr>
            <p:cNvSpPr/>
            <p:nvPr/>
          </p:nvSpPr>
          <p:spPr>
            <a:xfrm>
              <a:off x="7880188" y="4370448"/>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箭头: 下 15">
              <a:extLst>
                <a:ext uri="{FF2B5EF4-FFF2-40B4-BE49-F238E27FC236}">
                  <a16:creationId xmlns:a16="http://schemas.microsoft.com/office/drawing/2014/main" id="{76F216F0-678F-026A-0B4E-CF8B7084C561}"/>
                </a:ext>
              </a:extLst>
            </p:cNvPr>
            <p:cNvSpPr/>
            <p:nvPr/>
          </p:nvSpPr>
          <p:spPr>
            <a:xfrm>
              <a:off x="7843024" y="5494141"/>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9418"/>
            <a:ext cx="9745589" cy="5079077"/>
          </a:xfrm>
          <a:prstGeom prst="rect">
            <a:avLst/>
          </a:prstGeom>
        </p:spPr>
        <p:txBody>
          <a:bodyPr lIns="91440" tIns="45720" rIns="91440" bIns="45720" anchor="t"/>
          <a:lstStyle/>
          <a:p>
            <a:pPr>
              <a:lnSpc>
                <a:spcPct val="100000"/>
              </a:lnSpc>
              <a:spcBef>
                <a:spcPts val="1400"/>
              </a:spcBef>
            </a:pPr>
            <a:r>
              <a:rPr lang="en-CA" sz="2200" dirty="0">
                <a:solidFill>
                  <a:schemeClr val="accent3">
                    <a:lumMod val="25000"/>
                  </a:schemeClr>
                </a:solidFill>
                <a:latin typeface="Abadi"/>
              </a:rPr>
              <a:t>Five scatter point charts</a:t>
            </a:r>
          </a:p>
          <a:p>
            <a:pPr lvl="1">
              <a:lnSpc>
                <a:spcPct val="100000"/>
              </a:lnSpc>
              <a:spcBef>
                <a:spcPts val="1400"/>
              </a:spcBef>
            </a:pPr>
            <a:r>
              <a:rPr lang="en-CA" sz="1800" dirty="0">
                <a:solidFill>
                  <a:schemeClr val="accent3">
                    <a:lumMod val="25000"/>
                  </a:schemeClr>
                </a:solidFill>
                <a:latin typeface="Abadi"/>
              </a:rPr>
              <a:t>To visualize the relationship between Flight Number and Launch Site</a:t>
            </a:r>
          </a:p>
          <a:p>
            <a:pPr lvl="1">
              <a:lnSpc>
                <a:spcPct val="100000"/>
              </a:lnSpc>
              <a:spcBef>
                <a:spcPts val="1400"/>
              </a:spcBef>
            </a:pPr>
            <a:r>
              <a:rPr lang="en-CA" sz="1800" dirty="0">
                <a:solidFill>
                  <a:schemeClr val="accent3">
                    <a:lumMod val="25000"/>
                  </a:schemeClr>
                </a:solidFill>
                <a:latin typeface="Abadi"/>
              </a:rPr>
              <a:t>To find the relationship between Payload and Launch Site</a:t>
            </a:r>
          </a:p>
          <a:p>
            <a:pPr lvl="1">
              <a:lnSpc>
                <a:spcPct val="100000"/>
              </a:lnSpc>
              <a:spcBef>
                <a:spcPts val="1400"/>
              </a:spcBef>
            </a:pPr>
            <a:r>
              <a:rPr lang="en-CA" sz="1800" dirty="0">
                <a:solidFill>
                  <a:schemeClr val="accent3">
                    <a:lumMod val="25000"/>
                  </a:schemeClr>
                </a:solidFill>
                <a:latin typeface="Abadi"/>
              </a:rPr>
              <a:t>To check any relationship between Flight Number and Orbit type</a:t>
            </a:r>
          </a:p>
          <a:p>
            <a:pPr>
              <a:lnSpc>
                <a:spcPct val="100000"/>
              </a:lnSpc>
              <a:spcBef>
                <a:spcPts val="1400"/>
              </a:spcBef>
            </a:pPr>
            <a:r>
              <a:rPr lang="en-CA" sz="2200" dirty="0">
                <a:solidFill>
                  <a:schemeClr val="accent3">
                    <a:lumMod val="25000"/>
                  </a:schemeClr>
                </a:solidFill>
                <a:latin typeface="Abadi"/>
              </a:rPr>
              <a:t>A bar chart</a:t>
            </a:r>
          </a:p>
          <a:p>
            <a:pPr lvl="1">
              <a:lnSpc>
                <a:spcPct val="100000"/>
              </a:lnSpc>
              <a:spcBef>
                <a:spcPts val="1400"/>
              </a:spcBef>
            </a:pPr>
            <a:r>
              <a:rPr lang="en-CA" sz="1800" dirty="0">
                <a:solidFill>
                  <a:schemeClr val="accent3">
                    <a:lumMod val="25000"/>
                  </a:schemeClr>
                </a:solidFill>
                <a:latin typeface="Abadi"/>
              </a:rPr>
              <a:t>To check any relationship between success rate and orbit type</a:t>
            </a:r>
          </a:p>
          <a:p>
            <a:pPr>
              <a:lnSpc>
                <a:spcPct val="100000"/>
              </a:lnSpc>
              <a:spcBef>
                <a:spcPts val="1400"/>
              </a:spcBef>
            </a:pPr>
            <a:r>
              <a:rPr lang="en-CA" sz="2200" dirty="0">
                <a:solidFill>
                  <a:schemeClr val="accent3">
                    <a:lumMod val="25000"/>
                  </a:schemeClr>
                </a:solidFill>
                <a:latin typeface="Abadi"/>
              </a:rPr>
              <a:t>A line chart</a:t>
            </a:r>
          </a:p>
          <a:p>
            <a:pPr lvl="1">
              <a:lnSpc>
                <a:spcPct val="100000"/>
              </a:lnSpc>
              <a:spcBef>
                <a:spcPts val="1400"/>
              </a:spcBef>
            </a:pPr>
            <a:r>
              <a:rPr lang="en-CA" sz="1800" dirty="0">
                <a:solidFill>
                  <a:schemeClr val="accent3">
                    <a:lumMod val="25000"/>
                  </a:schemeClr>
                </a:solidFill>
                <a:latin typeface="Abadi"/>
              </a:rPr>
              <a:t>To show the average launch success trend</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my completed EDA with data visualization notebook:</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https://github.com/zhq5101/learning-data-science/blob/main/jupyter-labs-eda-dataviz.ipynb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Limit the rows and columns of result output: select columns … limit 5</a:t>
            </a:r>
          </a:p>
          <a:p>
            <a:pPr>
              <a:lnSpc>
                <a:spcPct val="100000"/>
              </a:lnSpc>
              <a:spcBef>
                <a:spcPts val="1400"/>
              </a:spcBef>
            </a:pPr>
            <a:r>
              <a:rPr lang="en-US" sz="2200" dirty="0">
                <a:solidFill>
                  <a:schemeClr val="accent3">
                    <a:lumMod val="25000"/>
                  </a:schemeClr>
                </a:solidFill>
                <a:latin typeface="Abadi" panose="020B0604020104020204" pitchFamily="34" charset="0"/>
              </a:rPr>
              <a:t>Distinct rows: distinct column</a:t>
            </a:r>
          </a:p>
          <a:p>
            <a:pPr>
              <a:lnSpc>
                <a:spcPct val="100000"/>
              </a:lnSpc>
              <a:spcBef>
                <a:spcPts val="1400"/>
              </a:spcBef>
            </a:pPr>
            <a:r>
              <a:rPr lang="en-US" sz="2200" dirty="0">
                <a:solidFill>
                  <a:schemeClr val="accent3">
                    <a:lumMod val="25000"/>
                  </a:schemeClr>
                </a:solidFill>
                <a:latin typeface="Abadi" panose="020B0604020104020204" pitchFamily="34" charset="0"/>
              </a:rPr>
              <a:t>Filter rows: where condition and/or condition</a:t>
            </a:r>
          </a:p>
          <a:p>
            <a:pPr>
              <a:lnSpc>
                <a:spcPct val="100000"/>
              </a:lnSpc>
              <a:spcBef>
                <a:spcPts val="1400"/>
              </a:spcBef>
            </a:pPr>
            <a:r>
              <a:rPr lang="en-US" sz="2200" dirty="0">
                <a:solidFill>
                  <a:schemeClr val="accent3">
                    <a:lumMod val="25000"/>
                  </a:schemeClr>
                </a:solidFill>
                <a:latin typeface="Abadi" panose="020B0604020104020204" pitchFamily="34" charset="0"/>
              </a:rPr>
              <a:t>Group rows: group by column</a:t>
            </a:r>
          </a:p>
          <a:p>
            <a:pPr>
              <a:lnSpc>
                <a:spcPct val="100000"/>
              </a:lnSpc>
              <a:spcBef>
                <a:spcPts val="1400"/>
              </a:spcBef>
            </a:pPr>
            <a:r>
              <a:rPr lang="en-US" sz="2200" dirty="0">
                <a:solidFill>
                  <a:schemeClr val="accent3">
                    <a:lumMod val="25000"/>
                  </a:schemeClr>
                </a:solidFill>
                <a:latin typeface="Abadi" panose="020B0604020104020204" pitchFamily="34" charset="0"/>
              </a:rPr>
              <a:t>Use a subquery: select … where column = (select column from … where …)</a:t>
            </a:r>
          </a:p>
          <a:p>
            <a:pPr>
              <a:lnSpc>
                <a:spcPct val="100000"/>
              </a:lnSpc>
              <a:spcBef>
                <a:spcPts val="1400"/>
              </a:spcBef>
            </a:pPr>
            <a:r>
              <a:rPr lang="en-US" sz="2200" dirty="0">
                <a:solidFill>
                  <a:schemeClr val="accent3">
                    <a:lumMod val="25000"/>
                  </a:schemeClr>
                </a:solidFill>
                <a:latin typeface="Abadi" panose="020B0604020104020204" pitchFamily="34" charset="0"/>
              </a:rPr>
              <a:t>Sort result: order by column ASC/DESC</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my completed EDA with SQL notebook</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https://github.com/zhq5101/learning-data-science/blob/main/jupyter-labs-eda-sql-coursera_sqllite.ipynb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A </a:t>
            </a:r>
            <a:r>
              <a:rPr lang="en-CA" sz="2200" dirty="0">
                <a:solidFill>
                  <a:schemeClr val="accent3">
                    <a:lumMod val="25000"/>
                  </a:schemeClr>
                </a:solidFill>
                <a:latin typeface="Abadi" panose="020B0604020104020204" pitchFamily="34" charset="0"/>
              </a:rPr>
              <a:t>map can visually show the location of the place and the surrounding geographical environment</a:t>
            </a:r>
          </a:p>
          <a:p>
            <a:pPr>
              <a:lnSpc>
                <a:spcPct val="100000"/>
              </a:lnSpc>
              <a:spcBef>
                <a:spcPts val="1400"/>
              </a:spcBef>
            </a:pPr>
            <a:r>
              <a:rPr lang="en-CA" sz="2200" dirty="0">
                <a:solidFill>
                  <a:schemeClr val="accent3">
                    <a:lumMod val="25000"/>
                  </a:schemeClr>
                </a:solidFill>
                <a:latin typeface="Abadi" panose="020B0604020104020204" pitchFamily="34" charset="0"/>
              </a:rPr>
              <a:t>We use a map to find some geographical patterns about launch sites</a:t>
            </a:r>
          </a:p>
          <a:p>
            <a:pPr>
              <a:lnSpc>
                <a:spcPct val="100000"/>
              </a:lnSpc>
              <a:spcBef>
                <a:spcPts val="1400"/>
              </a:spcBef>
            </a:pPr>
            <a:r>
              <a:rPr lang="en-US" altLang="zh-CN" sz="2200" dirty="0">
                <a:solidFill>
                  <a:schemeClr val="accent3">
                    <a:lumMod val="25000"/>
                  </a:schemeClr>
                </a:solidFill>
                <a:latin typeface="Abadi" panose="020B0604020104020204" pitchFamily="34" charset="0"/>
              </a:rPr>
              <a:t>Add </a:t>
            </a:r>
            <a:r>
              <a:rPr lang="en-CA" sz="2200" dirty="0">
                <a:solidFill>
                  <a:schemeClr val="accent3">
                    <a:lumMod val="25000"/>
                  </a:schemeClr>
                </a:solidFill>
                <a:latin typeface="Abadi" panose="020B0604020104020204" pitchFamily="34" charset="0"/>
              </a:rPr>
              <a:t>different signs on a map to highlight the key information we want to show</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circles, lines, text</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your completed interactive map with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https://github.com/zhq5101/learning-data-science/blob/main/lab_jupyter_launch_site_location.jupyterlite.ipynb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l"/>
            <a:r>
              <a:rPr lang="en-CA" sz="2200" dirty="0">
                <a:solidFill>
                  <a:schemeClr val="accent3">
                    <a:lumMod val="25000"/>
                  </a:schemeClr>
                </a:solidFill>
                <a:latin typeface="Abadi" panose="020B0604020104020204" pitchFamily="34" charset="0"/>
              </a:rPr>
              <a:t>Dashboard enables users to explore and manipulate data in an interactive and real-time way</a:t>
            </a:r>
          </a:p>
          <a:p>
            <a:pPr>
              <a:lnSpc>
                <a:spcPct val="100000"/>
              </a:lnSpc>
              <a:spcBef>
                <a:spcPts val="1400"/>
              </a:spcBef>
            </a:pPr>
            <a:r>
              <a:rPr lang="en-US" sz="2200" dirty="0">
                <a:solidFill>
                  <a:schemeClr val="accent3">
                    <a:lumMod val="25000"/>
                  </a:schemeClr>
                </a:solidFill>
                <a:latin typeface="Abadi" panose="020B0604020104020204" pitchFamily="34" charset="0"/>
              </a:rPr>
              <a:t>We add two input components to the </a:t>
            </a:r>
            <a:r>
              <a:rPr lang="en-US" sz="2200" dirty="0" err="1">
                <a:solidFill>
                  <a:schemeClr val="accent3">
                    <a:lumMod val="25000"/>
                  </a:schemeClr>
                </a:solidFill>
                <a:latin typeface="Abadi" panose="020B0604020104020204" pitchFamily="34" charset="0"/>
              </a:rPr>
              <a:t>Dashborad</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 Dropdown list – choose a launch site or all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 range – choose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https://github.com/zhq5101/learning-data-science/blob/main/spacex_dash_app.py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1473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Firstly, split the data frame into training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Secondly, build models by multiple algorithms, evaluate and improve models </a:t>
            </a:r>
          </a:p>
          <a:p>
            <a:pPr>
              <a:lnSpc>
                <a:spcPct val="100000"/>
              </a:lnSpc>
              <a:spcBef>
                <a:spcPts val="1400"/>
              </a:spcBef>
            </a:pPr>
            <a:r>
              <a:rPr lang="en-US" sz="2200" dirty="0">
                <a:solidFill>
                  <a:schemeClr val="accent3">
                    <a:lumMod val="25000"/>
                  </a:schemeClr>
                </a:solidFill>
                <a:latin typeface="Abadi" panose="020B0604020104020204" pitchFamily="34" charset="0"/>
              </a:rPr>
              <a:t>Finally, find out the best performing algorithms</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your completed predictive analysis lab</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https://github.com/zhq5101/learning-data-science/blob/main/SpaceX_Machine_Learning_Prediction_Part_5.jupyterlite.ipynb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组合 1">
            <a:extLst>
              <a:ext uri="{FF2B5EF4-FFF2-40B4-BE49-F238E27FC236}">
                <a16:creationId xmlns:a16="http://schemas.microsoft.com/office/drawing/2014/main" id="{17A7CF92-5604-DA40-4DA7-8EC30759F09F}"/>
              </a:ext>
            </a:extLst>
          </p:cNvPr>
          <p:cNvGrpSpPr/>
          <p:nvPr/>
        </p:nvGrpSpPr>
        <p:grpSpPr>
          <a:xfrm>
            <a:off x="7776057" y="1353656"/>
            <a:ext cx="2430969" cy="5209749"/>
            <a:chOff x="6831979" y="1390634"/>
            <a:chExt cx="2430969" cy="5209749"/>
          </a:xfrm>
        </p:grpSpPr>
        <p:sp>
          <p:nvSpPr>
            <p:cNvPr id="6" name="矩形 5">
              <a:extLst>
                <a:ext uri="{FF2B5EF4-FFF2-40B4-BE49-F238E27FC236}">
                  <a16:creationId xmlns:a16="http://schemas.microsoft.com/office/drawing/2014/main" id="{93A283A9-B78F-3E63-0C29-1F92267F2185}"/>
                </a:ext>
              </a:extLst>
            </p:cNvPr>
            <p:cNvSpPr/>
            <p:nvPr/>
          </p:nvSpPr>
          <p:spPr>
            <a:xfrm>
              <a:off x="6831982" y="1390634"/>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the data into training and test data</a:t>
              </a:r>
              <a:endParaRPr lang="en-CA" dirty="0"/>
            </a:p>
          </p:txBody>
        </p:sp>
        <p:sp>
          <p:nvSpPr>
            <p:cNvPr id="7" name="矩形 6">
              <a:extLst>
                <a:ext uri="{FF2B5EF4-FFF2-40B4-BE49-F238E27FC236}">
                  <a16:creationId xmlns:a16="http://schemas.microsoft.com/office/drawing/2014/main" id="{163647FB-5174-1180-826F-C359F85B2E8A}"/>
                </a:ext>
              </a:extLst>
            </p:cNvPr>
            <p:cNvSpPr/>
            <p:nvPr/>
          </p:nvSpPr>
          <p:spPr>
            <a:xfrm>
              <a:off x="6831982" y="2496876"/>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models by multiple algorithms</a:t>
              </a:r>
              <a:endParaRPr lang="en-CA" dirty="0"/>
            </a:p>
          </p:txBody>
        </p:sp>
        <p:sp>
          <p:nvSpPr>
            <p:cNvPr id="8" name="矩形 7">
              <a:extLst>
                <a:ext uri="{FF2B5EF4-FFF2-40B4-BE49-F238E27FC236}">
                  <a16:creationId xmlns:a16="http://schemas.microsoft.com/office/drawing/2014/main" id="{617B9EA7-630E-EDD3-3788-B0D3193936FE}"/>
                </a:ext>
              </a:extLst>
            </p:cNvPr>
            <p:cNvSpPr/>
            <p:nvPr/>
          </p:nvSpPr>
          <p:spPr>
            <a:xfrm>
              <a:off x="6831982" y="3567141"/>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 models and get their Accuracies</a:t>
              </a:r>
              <a:endParaRPr lang="en-CA" dirty="0"/>
            </a:p>
          </p:txBody>
        </p:sp>
        <p:sp>
          <p:nvSpPr>
            <p:cNvPr id="9" name="矩形 8">
              <a:extLst>
                <a:ext uri="{FF2B5EF4-FFF2-40B4-BE49-F238E27FC236}">
                  <a16:creationId xmlns:a16="http://schemas.microsoft.com/office/drawing/2014/main" id="{462F18DD-A38C-EDA0-2E06-33BD39E679A8}"/>
                </a:ext>
              </a:extLst>
            </p:cNvPr>
            <p:cNvSpPr/>
            <p:nvPr/>
          </p:nvSpPr>
          <p:spPr>
            <a:xfrm>
              <a:off x="6831980" y="4681320"/>
              <a:ext cx="2430965"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i="0" dirty="0">
                  <a:effectLst/>
                  <a:latin typeface="-apple-system"/>
                </a:rPr>
                <a:t>Change parameters to improve models</a:t>
              </a:r>
              <a:endParaRPr lang="en-CA" dirty="0"/>
            </a:p>
          </p:txBody>
        </p:sp>
        <p:sp>
          <p:nvSpPr>
            <p:cNvPr id="10" name="矩形 9">
              <a:extLst>
                <a:ext uri="{FF2B5EF4-FFF2-40B4-BE49-F238E27FC236}">
                  <a16:creationId xmlns:a16="http://schemas.microsoft.com/office/drawing/2014/main" id="{FEF02B0B-B0C1-74DD-D671-4B2F4E99997D}"/>
                </a:ext>
              </a:extLst>
            </p:cNvPr>
            <p:cNvSpPr/>
            <p:nvPr/>
          </p:nvSpPr>
          <p:spPr>
            <a:xfrm>
              <a:off x="6831979" y="5797076"/>
              <a:ext cx="2430965"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i="0" dirty="0">
                  <a:effectLst/>
                  <a:latin typeface="-apple-system"/>
                </a:rPr>
                <a:t>Find out the best performing algorithms</a:t>
              </a:r>
              <a:endParaRPr lang="en-CA" dirty="0"/>
            </a:p>
          </p:txBody>
        </p:sp>
        <p:sp>
          <p:nvSpPr>
            <p:cNvPr id="11" name="箭头: 下 10">
              <a:extLst>
                <a:ext uri="{FF2B5EF4-FFF2-40B4-BE49-F238E27FC236}">
                  <a16:creationId xmlns:a16="http://schemas.microsoft.com/office/drawing/2014/main" id="{D30C1609-7F9F-073F-D433-81A3703A07E5}"/>
                </a:ext>
              </a:extLst>
            </p:cNvPr>
            <p:cNvSpPr/>
            <p:nvPr/>
          </p:nvSpPr>
          <p:spPr>
            <a:xfrm>
              <a:off x="7843024" y="2193941"/>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箭头: 下 11">
              <a:extLst>
                <a:ext uri="{FF2B5EF4-FFF2-40B4-BE49-F238E27FC236}">
                  <a16:creationId xmlns:a16="http://schemas.microsoft.com/office/drawing/2014/main" id="{12AD7F56-83CF-6039-9C34-852EBC9A446B}"/>
                </a:ext>
              </a:extLst>
            </p:cNvPr>
            <p:cNvSpPr/>
            <p:nvPr/>
          </p:nvSpPr>
          <p:spPr>
            <a:xfrm>
              <a:off x="7883909" y="3286312"/>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箭头: 下 12">
              <a:extLst>
                <a:ext uri="{FF2B5EF4-FFF2-40B4-BE49-F238E27FC236}">
                  <a16:creationId xmlns:a16="http://schemas.microsoft.com/office/drawing/2014/main" id="{2898824E-0689-931B-C499-4C391CBBDB24}"/>
                </a:ext>
              </a:extLst>
            </p:cNvPr>
            <p:cNvSpPr/>
            <p:nvPr/>
          </p:nvSpPr>
          <p:spPr>
            <a:xfrm>
              <a:off x="7880188" y="4370448"/>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箭头: 下 13">
              <a:extLst>
                <a:ext uri="{FF2B5EF4-FFF2-40B4-BE49-F238E27FC236}">
                  <a16:creationId xmlns:a16="http://schemas.microsoft.com/office/drawing/2014/main" id="{0658716B-BC06-A369-C166-E3E52B70BCB1}"/>
                </a:ext>
              </a:extLst>
            </p:cNvPr>
            <p:cNvSpPr/>
            <p:nvPr/>
          </p:nvSpPr>
          <p:spPr>
            <a:xfrm>
              <a:off x="7843024" y="5494141"/>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486478" y="2364898"/>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图片 2">
            <a:extLst>
              <a:ext uri="{FF2B5EF4-FFF2-40B4-BE49-F238E27FC236}">
                <a16:creationId xmlns:a16="http://schemas.microsoft.com/office/drawing/2014/main" id="{E4D3127B-415D-F8FB-A9B8-E1D40F0C7FCD}"/>
              </a:ext>
            </a:extLst>
          </p:cNvPr>
          <p:cNvPicPr>
            <a:picLocks noChangeAspect="1"/>
          </p:cNvPicPr>
          <p:nvPr/>
        </p:nvPicPr>
        <p:blipFill>
          <a:blip r:embed="rId4"/>
          <a:stretch>
            <a:fillRect/>
          </a:stretch>
        </p:blipFill>
        <p:spPr>
          <a:xfrm>
            <a:off x="1434727" y="1346298"/>
            <a:ext cx="9186167" cy="551170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74849" y="2800815"/>
            <a:ext cx="794710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Launch Site CCAFS SLC 40 has the highest launch times.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8" name="Picture 4">
            <a:extLst>
              <a:ext uri="{FF2B5EF4-FFF2-40B4-BE49-F238E27FC236}">
                <a16:creationId xmlns:a16="http://schemas.microsoft.com/office/drawing/2014/main" id="{EB032E65-7E9B-FA07-4126-1CB0E54C7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1629"/>
            <a:ext cx="12192000" cy="2831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95961" y="2158967"/>
            <a:ext cx="7330067" cy="426824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When the payload is between 2000~55KG the Launch Success Ratio is the highest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7CFA6887-D651-208A-F75A-626E655B6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5524"/>
            <a:ext cx="12192000" cy="290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29881" y="3343778"/>
            <a:ext cx="3932238" cy="3811588"/>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orbits have 100%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AA5A9256-7E32-0DB2-CD6E-32422DB5F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097" y="1280161"/>
            <a:ext cx="540067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818010" y="2213985"/>
            <a:ext cx="4731257"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altLang="zh-CN" sz="2200" b="0" i="0" dirty="0">
                <a:effectLst/>
                <a:latin typeface="-apple-system"/>
              </a:rPr>
              <a:t>I</a:t>
            </a:r>
            <a:r>
              <a:rPr lang="en-CA" sz="2200" b="0" i="0" dirty="0">
                <a:effectLst/>
                <a:latin typeface="-apple-system"/>
              </a:rPr>
              <a:t>n the LEO orbit, the Success appears related to the number of flights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075315A9-AD26-9239-7A4E-AB2455004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766"/>
            <a:ext cx="12192000" cy="2646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02673" y="2385089"/>
            <a:ext cx="6140604" cy="42553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b="0" i="0" dirty="0">
                <a:effectLst/>
                <a:latin typeface="-apple-system"/>
              </a:rPr>
              <a:t>With heavy payloads the successful landing or positive landing rate are more for Polar, LEO and ISS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D2CC6BB8-CE29-7CB0-144E-A3B1782A4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793"/>
            <a:ext cx="12192000" cy="267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408580" y="2615623"/>
            <a:ext cx="5488351"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0931A651-938C-D586-A9F7-179713F44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663" y="1340570"/>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53914" y="4012532"/>
            <a:ext cx="9745589" cy="24747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Use “distinct” key word to get </a:t>
            </a:r>
            <a:r>
              <a:rPr lang="en-CA" sz="2200" dirty="0">
                <a:solidFill>
                  <a:schemeClr val="accent3">
                    <a:lumMod val="25000"/>
                  </a:schemeClr>
                </a:solidFill>
                <a:latin typeface="Abadi" panose="020B0604020104020204" pitchFamily="34" charset="0"/>
              </a:rPr>
              <a:t>the names of the unique launch 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图片 5">
            <a:extLst>
              <a:ext uri="{FF2B5EF4-FFF2-40B4-BE49-F238E27FC236}">
                <a16:creationId xmlns:a16="http://schemas.microsoft.com/office/drawing/2014/main" id="{A2A5880F-6F72-5B4A-28A6-832485031675}"/>
              </a:ext>
            </a:extLst>
          </p:cNvPr>
          <p:cNvPicPr>
            <a:picLocks noChangeAspect="1"/>
          </p:cNvPicPr>
          <p:nvPr/>
        </p:nvPicPr>
        <p:blipFill>
          <a:blip r:embed="rId3"/>
          <a:stretch>
            <a:fillRect/>
          </a:stretch>
        </p:blipFill>
        <p:spPr>
          <a:xfrm>
            <a:off x="2034284" y="1293309"/>
            <a:ext cx="8524875" cy="36766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87505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we use ‘like’ key word and ‘%’ following ‘CCA’ to get all records which launch site names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We use ‘limit 5’ to display only 5 records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0321B50E-C280-D065-9E64-030437E83AF2}"/>
              </a:ext>
            </a:extLst>
          </p:cNvPr>
          <p:cNvPicPr>
            <a:picLocks noChangeAspect="1"/>
          </p:cNvPicPr>
          <p:nvPr/>
        </p:nvPicPr>
        <p:blipFill>
          <a:blip r:embed="rId3"/>
          <a:stretch>
            <a:fillRect/>
          </a:stretch>
        </p:blipFill>
        <p:spPr>
          <a:xfrm>
            <a:off x="0" y="1681604"/>
            <a:ext cx="12192000" cy="24688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51749"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where subclause to get all records which were launched by NASA(CRS)</a:t>
            </a:r>
          </a:p>
          <a:p>
            <a:pPr>
              <a:lnSpc>
                <a:spcPct val="100000"/>
              </a:lnSpc>
              <a:spcBef>
                <a:spcPts val="1400"/>
              </a:spcBef>
            </a:pPr>
            <a:r>
              <a:rPr lang="en-US" sz="2200" dirty="0">
                <a:solidFill>
                  <a:schemeClr val="accent3">
                    <a:lumMod val="25000"/>
                  </a:schemeClr>
                </a:solidFill>
                <a:latin typeface="Abadi" panose="020B0604020104020204" pitchFamily="34" charset="0"/>
              </a:rPr>
              <a:t>Use sum function to get the total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a:extLst>
              <a:ext uri="{FF2B5EF4-FFF2-40B4-BE49-F238E27FC236}">
                <a16:creationId xmlns:a16="http://schemas.microsoft.com/office/drawing/2014/main" id="{33B4608E-39C4-B988-109F-FB275EA53112}"/>
              </a:ext>
            </a:extLst>
          </p:cNvPr>
          <p:cNvPicPr>
            <a:picLocks noChangeAspect="1"/>
          </p:cNvPicPr>
          <p:nvPr/>
        </p:nvPicPr>
        <p:blipFill>
          <a:blip r:embed="rId3"/>
          <a:stretch>
            <a:fillRect/>
          </a:stretch>
        </p:blipFill>
        <p:spPr>
          <a:xfrm>
            <a:off x="770011" y="1486694"/>
            <a:ext cx="10499981" cy="275820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where subclause to get all records which booster version are F9 v1.1</a:t>
            </a:r>
          </a:p>
          <a:p>
            <a:pPr>
              <a:lnSpc>
                <a:spcPct val="100000"/>
              </a:lnSpc>
              <a:spcBef>
                <a:spcPts val="1400"/>
              </a:spcBef>
            </a:pPr>
            <a:r>
              <a:rPr lang="en-US" sz="2200" dirty="0">
                <a:solidFill>
                  <a:schemeClr val="accent3">
                    <a:lumMod val="25000"/>
                  </a:schemeClr>
                </a:solidFill>
                <a:latin typeface="Abadi" panose="020B0604020104020204" pitchFamily="34" charset="0"/>
              </a:rPr>
              <a:t>Use avg function to get the average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a:extLst>
              <a:ext uri="{FF2B5EF4-FFF2-40B4-BE49-F238E27FC236}">
                <a16:creationId xmlns:a16="http://schemas.microsoft.com/office/drawing/2014/main" id="{50A7E62B-B550-2495-912A-CC4D24DE1420}"/>
              </a:ext>
            </a:extLst>
          </p:cNvPr>
          <p:cNvPicPr>
            <a:picLocks noChangeAspect="1"/>
          </p:cNvPicPr>
          <p:nvPr/>
        </p:nvPicPr>
        <p:blipFill>
          <a:blip r:embed="rId3"/>
          <a:stretch>
            <a:fillRect/>
          </a:stretch>
        </p:blipFill>
        <p:spPr>
          <a:xfrm>
            <a:off x="770011" y="1418644"/>
            <a:ext cx="10525125" cy="27717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altLang="zh-CN" sz="2200" dirty="0">
                <a:solidFill>
                  <a:schemeClr val="accent3">
                    <a:lumMod val="25000"/>
                  </a:schemeClr>
                </a:solidFill>
                <a:latin typeface="Abadi" panose="020B0604020104020204" pitchFamily="34" charset="0"/>
              </a:rPr>
              <a:t>Use where subclause to get records which landing outcomes are Success (ground pad)</a:t>
            </a:r>
          </a:p>
          <a:p>
            <a:pPr>
              <a:lnSpc>
                <a:spcPct val="100000"/>
              </a:lnSpc>
              <a:spcBef>
                <a:spcPts val="1400"/>
              </a:spcBef>
            </a:pPr>
            <a:r>
              <a:rPr lang="en-US" sz="2200" dirty="0">
                <a:solidFill>
                  <a:schemeClr val="accent3">
                    <a:lumMod val="25000"/>
                  </a:schemeClr>
                </a:solidFill>
                <a:latin typeface="Abadi" panose="020B0604020104020204" pitchFamily="34" charset="0"/>
              </a:rPr>
              <a:t>Use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 function to convert date string to “</a:t>
            </a:r>
            <a:r>
              <a:rPr lang="en-US" sz="2200" dirty="0" err="1">
                <a:solidFill>
                  <a:schemeClr val="accent3">
                    <a:lumMod val="25000"/>
                  </a:schemeClr>
                </a:solidFill>
                <a:latin typeface="Abadi" panose="020B0604020104020204" pitchFamily="34" charset="0"/>
              </a:rPr>
              <a:t>yyyy</a:t>
            </a:r>
            <a:r>
              <a:rPr lang="en-US" sz="2200" dirty="0">
                <a:solidFill>
                  <a:schemeClr val="accent3">
                    <a:lumMod val="25000"/>
                  </a:schemeClr>
                </a:solidFill>
                <a:latin typeface="Abadi" panose="020B0604020104020204" pitchFamily="34" charset="0"/>
              </a:rPr>
              <a:t>-mm-dd” pattern</a:t>
            </a:r>
          </a:p>
          <a:p>
            <a:pPr>
              <a:lnSpc>
                <a:spcPct val="100000"/>
              </a:lnSpc>
              <a:spcBef>
                <a:spcPts val="1400"/>
              </a:spcBef>
            </a:pPr>
            <a:r>
              <a:rPr lang="en-US" sz="2200" dirty="0">
                <a:solidFill>
                  <a:schemeClr val="accent3">
                    <a:lumMod val="25000"/>
                  </a:schemeClr>
                </a:solidFill>
                <a:latin typeface="Abadi" panose="020B0604020104020204" pitchFamily="34" charset="0"/>
              </a:rPr>
              <a:t>Use min function to get the first successful ground landing date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图片 5">
            <a:extLst>
              <a:ext uri="{FF2B5EF4-FFF2-40B4-BE49-F238E27FC236}">
                <a16:creationId xmlns:a16="http://schemas.microsoft.com/office/drawing/2014/main" id="{7700E123-2DD7-43A4-556A-9E58F09FE25B}"/>
              </a:ext>
            </a:extLst>
          </p:cNvPr>
          <p:cNvPicPr>
            <a:picLocks noChangeAspect="1"/>
          </p:cNvPicPr>
          <p:nvPr/>
        </p:nvPicPr>
        <p:blipFill>
          <a:blip r:embed="rId3"/>
          <a:stretch>
            <a:fillRect/>
          </a:stretch>
        </p:blipFill>
        <p:spPr>
          <a:xfrm>
            <a:off x="0" y="1715675"/>
            <a:ext cx="12192000" cy="228561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where subclause to get records which landing outcomes equal Success (drone ship)  and payloads are between 4000 and 6000 to filter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图片 2">
            <a:extLst>
              <a:ext uri="{FF2B5EF4-FFF2-40B4-BE49-F238E27FC236}">
                <a16:creationId xmlns:a16="http://schemas.microsoft.com/office/drawing/2014/main" id="{B2C46233-B983-6754-49C3-DC35CB45F1F9}"/>
              </a:ext>
            </a:extLst>
          </p:cNvPr>
          <p:cNvPicPr>
            <a:picLocks noChangeAspect="1"/>
          </p:cNvPicPr>
          <p:nvPr/>
        </p:nvPicPr>
        <p:blipFill>
          <a:blip r:embed="rId3"/>
          <a:stretch>
            <a:fillRect/>
          </a:stretch>
        </p:blipFill>
        <p:spPr>
          <a:xfrm>
            <a:off x="0" y="1654640"/>
            <a:ext cx="12192000" cy="307615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148469"/>
            <a:ext cx="9894951" cy="42787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we collect data from SpaceX REST API and related Wiki pages and perform data wrangling. Perform exploratory data analysis by using visualization and SQL, then build an interactive dashboard, then build different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All results</a:t>
            </a:r>
          </a:p>
          <a:p>
            <a:pPr lvl="1">
              <a:lnSpc>
                <a:spcPct val="100000"/>
              </a:lnSpc>
              <a:spcBef>
                <a:spcPts val="1400"/>
              </a:spcBef>
            </a:pPr>
            <a:r>
              <a:rPr lang="en-US" altLang="zh-CN" sz="1800" dirty="0">
                <a:solidFill>
                  <a:schemeClr val="accent3">
                    <a:lumMod val="25000"/>
                  </a:schemeClr>
                </a:solidFill>
                <a:latin typeface="Abadi" panose="020B0604020104020204" pitchFamily="34" charset="0"/>
              </a:rPr>
              <a:t>S</a:t>
            </a:r>
            <a:r>
              <a:rPr lang="en-US" sz="1800" dirty="0">
                <a:solidFill>
                  <a:schemeClr val="accent3">
                    <a:lumMod val="25000"/>
                  </a:schemeClr>
                </a:solidFill>
                <a:latin typeface="Abadi" panose="020B0604020104020204" pitchFamily="34" charset="0"/>
              </a:rPr>
              <a:t>calarized Falcon 9 data</a:t>
            </a:r>
          </a:p>
          <a:p>
            <a:pPr lvl="1">
              <a:lnSpc>
                <a:spcPct val="100000"/>
              </a:lnSpc>
              <a:spcBef>
                <a:spcPts val="1400"/>
              </a:spcBef>
            </a:pPr>
            <a:r>
              <a:rPr lang="en-US" sz="1800" dirty="0">
                <a:solidFill>
                  <a:schemeClr val="accent3">
                    <a:lumMod val="25000"/>
                  </a:schemeClr>
                </a:solidFill>
                <a:latin typeface="Abadi" panose="020B0604020104020204" pitchFamily="34" charset="0"/>
              </a:rPr>
              <a:t>An interactive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Different classification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group by subclause to get unique mission outcome</a:t>
            </a:r>
          </a:p>
          <a:p>
            <a:pPr>
              <a:lnSpc>
                <a:spcPct val="100000"/>
              </a:lnSpc>
              <a:spcBef>
                <a:spcPts val="1400"/>
              </a:spcBef>
            </a:pPr>
            <a:r>
              <a:rPr lang="en-US" sz="2200" dirty="0">
                <a:solidFill>
                  <a:schemeClr val="accent3">
                    <a:lumMod val="25000"/>
                  </a:schemeClr>
                </a:solidFill>
                <a:latin typeface="Abadi" panose="020B0604020104020204" pitchFamily="34" charset="0"/>
              </a:rPr>
              <a:t>Use count function to get the total number for each group</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a:extLst>
              <a:ext uri="{FF2B5EF4-FFF2-40B4-BE49-F238E27FC236}">
                <a16:creationId xmlns:a16="http://schemas.microsoft.com/office/drawing/2014/main" id="{3D755530-C7AA-F116-9B8D-8A7ECD031216}"/>
              </a:ext>
            </a:extLst>
          </p:cNvPr>
          <p:cNvPicPr>
            <a:picLocks noChangeAspect="1"/>
          </p:cNvPicPr>
          <p:nvPr/>
        </p:nvPicPr>
        <p:blipFill>
          <a:blip r:embed="rId3"/>
          <a:stretch>
            <a:fillRect/>
          </a:stretch>
        </p:blipFill>
        <p:spPr>
          <a:xfrm>
            <a:off x="0" y="1676077"/>
            <a:ext cx="12192000" cy="291111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82751" y="1825624"/>
            <a:ext cx="8698800" cy="5032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a subquery to get the maximum payload and use where to filter</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图片 5">
            <a:extLst>
              <a:ext uri="{FF2B5EF4-FFF2-40B4-BE49-F238E27FC236}">
                <a16:creationId xmlns:a16="http://schemas.microsoft.com/office/drawing/2014/main" id="{A2DA6B1D-5D82-F3C6-55B2-487BAAE8E6FA}"/>
              </a:ext>
            </a:extLst>
          </p:cNvPr>
          <p:cNvPicPr>
            <a:picLocks noChangeAspect="1"/>
          </p:cNvPicPr>
          <p:nvPr/>
        </p:nvPicPr>
        <p:blipFill>
          <a:blip r:embed="rId3"/>
          <a:stretch>
            <a:fillRect/>
          </a:stretch>
        </p:blipFill>
        <p:spPr>
          <a:xfrm>
            <a:off x="1204056" y="1302210"/>
            <a:ext cx="8877495" cy="501714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dirty="0">
                <a:solidFill>
                  <a:schemeClr val="accent3">
                    <a:lumMod val="25000"/>
                  </a:schemeClr>
                </a:solidFill>
                <a:latin typeface="Abadi"/>
              </a:rPr>
              <a:t>Use </a:t>
            </a:r>
            <a:r>
              <a:rPr lang="en-US" dirty="0" err="1">
                <a:solidFill>
                  <a:schemeClr val="accent3">
                    <a:lumMod val="25000"/>
                  </a:schemeClr>
                </a:solidFill>
                <a:latin typeface="Abadi"/>
              </a:rPr>
              <a:t>substr</a:t>
            </a:r>
            <a:r>
              <a:rPr lang="en-US" dirty="0">
                <a:solidFill>
                  <a:schemeClr val="accent3">
                    <a:lumMod val="25000"/>
                  </a:schemeClr>
                </a:solidFill>
                <a:latin typeface="Abadi"/>
              </a:rPr>
              <a:t> function to get month or year </a:t>
            </a:r>
          </a:p>
          <a:p>
            <a:pPr>
              <a:lnSpc>
                <a:spcPct val="100000"/>
              </a:lnSpc>
              <a:spcBef>
                <a:spcPts val="1400"/>
              </a:spcBef>
            </a:pPr>
            <a:r>
              <a:rPr lang="en-US" dirty="0">
                <a:solidFill>
                  <a:schemeClr val="accent3">
                    <a:lumMod val="25000"/>
                  </a:schemeClr>
                </a:solidFill>
                <a:latin typeface="Abadi"/>
              </a:rPr>
              <a:t>Use where subclause to filter records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图片 5">
            <a:extLst>
              <a:ext uri="{FF2B5EF4-FFF2-40B4-BE49-F238E27FC236}">
                <a16:creationId xmlns:a16="http://schemas.microsoft.com/office/drawing/2014/main" id="{697DF894-8E41-2939-1094-EBF41A7ECB2E}"/>
              </a:ext>
            </a:extLst>
          </p:cNvPr>
          <p:cNvPicPr>
            <a:picLocks noChangeAspect="1"/>
          </p:cNvPicPr>
          <p:nvPr/>
        </p:nvPicPr>
        <p:blipFill>
          <a:blip r:embed="rId3"/>
          <a:stretch>
            <a:fillRect/>
          </a:stretch>
        </p:blipFill>
        <p:spPr>
          <a:xfrm>
            <a:off x="233362" y="1733666"/>
            <a:ext cx="11725275" cy="31527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958626"/>
            <a:ext cx="10127260" cy="462802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 function to convert date to “</a:t>
            </a:r>
            <a:r>
              <a:rPr lang="en-US" sz="2200" dirty="0" err="1">
                <a:solidFill>
                  <a:schemeClr val="accent3">
                    <a:lumMod val="25000"/>
                  </a:schemeClr>
                </a:solidFill>
                <a:latin typeface="Abadi" panose="020B0604020104020204" pitchFamily="34" charset="0"/>
              </a:rPr>
              <a:t>yyyy</a:t>
            </a:r>
            <a:r>
              <a:rPr lang="en-US" sz="2200" dirty="0">
                <a:solidFill>
                  <a:schemeClr val="accent3">
                    <a:lumMod val="25000"/>
                  </a:schemeClr>
                </a:solidFill>
                <a:latin typeface="Abadi" panose="020B0604020104020204" pitchFamily="34" charset="0"/>
              </a:rPr>
              <a:t>-mm-dd” pattern </a:t>
            </a:r>
          </a:p>
          <a:p>
            <a:pPr>
              <a:lnSpc>
                <a:spcPct val="100000"/>
              </a:lnSpc>
              <a:spcBef>
                <a:spcPts val="1400"/>
              </a:spcBef>
            </a:pPr>
            <a:r>
              <a:rPr lang="en-US" sz="2200" dirty="0">
                <a:solidFill>
                  <a:schemeClr val="accent3">
                    <a:lumMod val="25000"/>
                  </a:schemeClr>
                </a:solidFill>
                <a:latin typeface="Abadi" panose="020B0604020104020204" pitchFamily="34" charset="0"/>
              </a:rPr>
              <a:t>Use where subclause to filter records by date</a:t>
            </a:r>
          </a:p>
          <a:p>
            <a:pPr>
              <a:lnSpc>
                <a:spcPct val="100000"/>
              </a:lnSpc>
              <a:spcBef>
                <a:spcPts val="1400"/>
              </a:spcBef>
            </a:pPr>
            <a:r>
              <a:rPr lang="en-US" sz="2200" dirty="0">
                <a:solidFill>
                  <a:schemeClr val="accent3">
                    <a:lumMod val="25000"/>
                  </a:schemeClr>
                </a:solidFill>
                <a:latin typeface="Abadi" panose="020B0604020104020204" pitchFamily="34" charset="0"/>
              </a:rPr>
              <a:t>Use group by subclause to group records and use order by DESC to sort records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图片 5">
            <a:extLst>
              <a:ext uri="{FF2B5EF4-FFF2-40B4-BE49-F238E27FC236}">
                <a16:creationId xmlns:a16="http://schemas.microsoft.com/office/drawing/2014/main" id="{57F43A1A-47C3-FF7E-4A87-FCDA21F4D75F}"/>
              </a:ext>
            </a:extLst>
          </p:cNvPr>
          <p:cNvPicPr>
            <a:picLocks noChangeAspect="1"/>
          </p:cNvPicPr>
          <p:nvPr/>
        </p:nvPicPr>
        <p:blipFill>
          <a:blip r:embed="rId3"/>
          <a:stretch>
            <a:fillRect/>
          </a:stretch>
        </p:blipFill>
        <p:spPr>
          <a:xfrm>
            <a:off x="0" y="1331627"/>
            <a:ext cx="12192000" cy="38222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58235" y="1825625"/>
            <a:ext cx="7139154" cy="481306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a:p>
            <a:endParaRPr lang="en-US" dirty="0"/>
          </a:p>
          <a:p>
            <a:r>
              <a:rPr lang="en-US" dirty="0"/>
              <a:t>All Sites are near a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on a Folium Map</a:t>
            </a:r>
          </a:p>
        </p:txBody>
      </p:sp>
      <p:pic>
        <p:nvPicPr>
          <p:cNvPr id="6" name="图片 5">
            <a:extLst>
              <a:ext uri="{FF2B5EF4-FFF2-40B4-BE49-F238E27FC236}">
                <a16:creationId xmlns:a16="http://schemas.microsoft.com/office/drawing/2014/main" id="{E402BFCC-76C9-5B0E-482E-6871C1611D32}"/>
              </a:ext>
            </a:extLst>
          </p:cNvPr>
          <p:cNvPicPr>
            <a:picLocks noChangeAspect="1"/>
          </p:cNvPicPr>
          <p:nvPr/>
        </p:nvPicPr>
        <p:blipFill>
          <a:blip r:embed="rId3"/>
          <a:stretch>
            <a:fillRect/>
          </a:stretch>
        </p:blipFill>
        <p:spPr>
          <a:xfrm>
            <a:off x="2458234" y="1300243"/>
            <a:ext cx="7139154" cy="472533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96644" y="1944571"/>
            <a:ext cx="8626751" cy="4828972"/>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CA" dirty="0">
              <a:solidFill>
                <a:schemeClr val="accent3">
                  <a:lumMod val="25000"/>
                </a:schemeClr>
              </a:solidFill>
            </a:endParaRPr>
          </a:p>
          <a:p>
            <a:pPr>
              <a:spcBef>
                <a:spcPts val="1400"/>
              </a:spcBef>
            </a:pPr>
            <a:endParaRPr lang="en-CA" dirty="0">
              <a:solidFill>
                <a:schemeClr val="accent3">
                  <a:lumMod val="25000"/>
                </a:schemeClr>
              </a:solidFill>
            </a:endParaRPr>
          </a:p>
          <a:p>
            <a:pPr>
              <a:spcBef>
                <a:spcPts val="1400"/>
              </a:spcBef>
            </a:pPr>
            <a:endParaRPr lang="en-CA" dirty="0">
              <a:solidFill>
                <a:schemeClr val="accent3">
                  <a:lumMod val="25000"/>
                </a:schemeClr>
              </a:solidFill>
            </a:endParaRPr>
          </a:p>
          <a:p>
            <a:pPr>
              <a:spcBef>
                <a:spcPts val="1400"/>
              </a:spcBef>
            </a:pPr>
            <a:r>
              <a:rPr lang="en-CA" dirty="0">
                <a:solidFill>
                  <a:schemeClr val="accent3">
                    <a:lumMod val="25000"/>
                  </a:schemeClr>
                </a:solidFill>
              </a:rPr>
              <a:t>Each green marker represents a success launch</a:t>
            </a:r>
          </a:p>
          <a:p>
            <a:pPr>
              <a:spcBef>
                <a:spcPts val="1400"/>
              </a:spcBef>
            </a:pPr>
            <a:r>
              <a:rPr lang="en-CA" dirty="0">
                <a:solidFill>
                  <a:schemeClr val="accent3">
                    <a:lumMod val="25000"/>
                  </a:schemeClr>
                </a:solidFill>
              </a:rPr>
              <a:t>Each red marker represents a failed launch</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The success/failed launches for </a:t>
            </a:r>
            <a:r>
              <a:rPr lang="en-US" dirty="0">
                <a:solidFill>
                  <a:srgbClr val="0B49CB"/>
                </a:solidFill>
                <a:latin typeface="Abadi"/>
              </a:rPr>
              <a:t>KSC LC-39A</a:t>
            </a:r>
          </a:p>
        </p:txBody>
      </p:sp>
      <p:pic>
        <p:nvPicPr>
          <p:cNvPr id="13" name="图片 12">
            <a:extLst>
              <a:ext uri="{FF2B5EF4-FFF2-40B4-BE49-F238E27FC236}">
                <a16:creationId xmlns:a16="http://schemas.microsoft.com/office/drawing/2014/main" id="{B23BDED4-67AB-303A-1CBD-449D349B7E5B}"/>
              </a:ext>
            </a:extLst>
          </p:cNvPr>
          <p:cNvPicPr>
            <a:picLocks noChangeAspect="1"/>
          </p:cNvPicPr>
          <p:nvPr/>
        </p:nvPicPr>
        <p:blipFill>
          <a:blip r:embed="rId3"/>
          <a:stretch>
            <a:fillRect/>
          </a:stretch>
        </p:blipFill>
        <p:spPr>
          <a:xfrm>
            <a:off x="1330711" y="1332840"/>
            <a:ext cx="9121698" cy="432377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804062" y="1690688"/>
            <a:ext cx="8597827" cy="4985175"/>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near a coast</a:t>
            </a:r>
          </a:p>
          <a:p>
            <a:pPr>
              <a:lnSpc>
                <a:spcPct val="100000"/>
              </a:lnSpc>
              <a:spcBef>
                <a:spcPts val="1400"/>
              </a:spcBef>
            </a:pPr>
            <a:r>
              <a:rPr lang="en-CA" sz="2200" dirty="0">
                <a:solidFill>
                  <a:schemeClr val="accent3">
                    <a:lumMod val="25000"/>
                  </a:schemeClr>
                </a:solidFill>
                <a:latin typeface="Abadi" panose="020B0604020104020204" pitchFamily="34" charset="0"/>
              </a:rPr>
              <a:t>The KSC LC-39A launch site is 2.98km away from the coastline point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The distance  between the coastline point and the </a:t>
            </a:r>
            <a:r>
              <a:rPr lang="en-US" dirty="0">
                <a:solidFill>
                  <a:srgbClr val="0B49CB"/>
                </a:solidFill>
                <a:latin typeface="Abadi"/>
              </a:rPr>
              <a:t>KSC LC-39A</a:t>
            </a:r>
            <a:r>
              <a:rPr lang="en-CA" dirty="0">
                <a:solidFill>
                  <a:srgbClr val="0B49CB"/>
                </a:solidFill>
                <a:latin typeface="Abadi"/>
              </a:rPr>
              <a:t> launch site</a:t>
            </a:r>
            <a:endParaRPr lang="en-US" dirty="0">
              <a:solidFill>
                <a:srgbClr val="0B49CB"/>
              </a:solidFill>
              <a:latin typeface="Abadi"/>
            </a:endParaRPr>
          </a:p>
        </p:txBody>
      </p:sp>
      <p:pic>
        <p:nvPicPr>
          <p:cNvPr id="9" name="图片 8">
            <a:extLst>
              <a:ext uri="{FF2B5EF4-FFF2-40B4-BE49-F238E27FC236}">
                <a16:creationId xmlns:a16="http://schemas.microsoft.com/office/drawing/2014/main" id="{6EA18D03-4DF2-C123-1786-DF92945B61A9}"/>
              </a:ext>
            </a:extLst>
          </p:cNvPr>
          <p:cNvPicPr>
            <a:picLocks noChangeAspect="1"/>
          </p:cNvPicPr>
          <p:nvPr/>
        </p:nvPicPr>
        <p:blipFill>
          <a:blip r:embed="rId3"/>
          <a:stretch>
            <a:fillRect/>
          </a:stretch>
        </p:blipFill>
        <p:spPr>
          <a:xfrm>
            <a:off x="1667684" y="1291799"/>
            <a:ext cx="8720254" cy="441894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launch success amount.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10" name="图片 9">
            <a:extLst>
              <a:ext uri="{FF2B5EF4-FFF2-40B4-BE49-F238E27FC236}">
                <a16:creationId xmlns:a16="http://schemas.microsoft.com/office/drawing/2014/main" id="{998892EA-4FE9-4D40-92A1-107BF064BA6F}"/>
              </a:ext>
            </a:extLst>
          </p:cNvPr>
          <p:cNvPicPr>
            <a:picLocks noChangeAspect="1"/>
          </p:cNvPicPr>
          <p:nvPr/>
        </p:nvPicPr>
        <p:blipFill>
          <a:blip r:embed="rId3"/>
          <a:stretch>
            <a:fillRect/>
          </a:stretch>
        </p:blipFill>
        <p:spPr>
          <a:xfrm>
            <a:off x="851211" y="1319529"/>
            <a:ext cx="8872078" cy="396811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434482" y="2056965"/>
            <a:ext cx="8928718" cy="3968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CA" sz="2000" b="0" i="0" dirty="0">
                <a:solidFill>
                  <a:srgbClr val="1F1F1F"/>
                </a:solidFill>
                <a:effectLst/>
                <a:latin typeface="Source Sans Pro" panose="020B0604020202020204" pitchFamily="34" charset="0"/>
              </a:rPr>
              <a:t>The commercial space age is here</a:t>
            </a:r>
          </a:p>
          <a:p>
            <a:pPr lvl="1">
              <a:spcBef>
                <a:spcPts val="1400"/>
              </a:spcBef>
            </a:pPr>
            <a:r>
              <a:rPr lang="en-CA" sz="2000" b="0" i="0" dirty="0">
                <a:solidFill>
                  <a:srgbClr val="1F1F1F"/>
                </a:solidFill>
                <a:effectLst/>
                <a:latin typeface="Source Sans Pro" panose="020B0604020202020204" pitchFamily="34" charset="0"/>
              </a:rPr>
              <a:t>companies are making space travel affordable for everyone</a:t>
            </a:r>
          </a:p>
          <a:p>
            <a:pPr lvl="1">
              <a:spcBef>
                <a:spcPts val="1400"/>
              </a:spcBef>
            </a:pPr>
            <a:r>
              <a:rPr lang="en-CA" sz="2000" dirty="0">
                <a:solidFill>
                  <a:srgbClr val="1F1F1F"/>
                </a:solidFill>
                <a:latin typeface="Source Sans Pro" panose="020B0604020202020204" pitchFamily="34" charset="0"/>
              </a:rPr>
              <a:t>Space Y wants to win this Space Race</a:t>
            </a:r>
            <a:endParaRPr lang="en-US" sz="20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CA" sz="2000" b="0" i="0" dirty="0">
                <a:solidFill>
                  <a:srgbClr val="1F1F1F"/>
                </a:solidFill>
                <a:effectLst/>
                <a:latin typeface="Source Sans Pro" panose="020B0503030403020204" pitchFamily="34" charset="0"/>
              </a:rPr>
              <a:t>To determine the price of each launch</a:t>
            </a:r>
            <a:endParaRPr lang="en-US" sz="2000" b="0" i="0" dirty="0">
              <a:solidFill>
                <a:schemeClr val="accent3">
                  <a:lumMod val="25000"/>
                </a:schemeClr>
              </a:solidFill>
              <a:effectLst/>
              <a:latin typeface="Abadi" panose="020B0604020104020204" pitchFamily="34" charset="0"/>
            </a:endParaRPr>
          </a:p>
          <a:p>
            <a:pPr lvl="1">
              <a:spcBef>
                <a:spcPts val="1400"/>
              </a:spcBef>
            </a:pPr>
            <a:r>
              <a:rPr lang="en-CA" sz="2000" b="0" i="0" dirty="0">
                <a:solidFill>
                  <a:srgbClr val="1F1F1F"/>
                </a:solidFill>
                <a:effectLst/>
                <a:latin typeface="Source Sans Pro" panose="020B0503030403020204" pitchFamily="34" charset="0"/>
              </a:rPr>
              <a:t>To determine if SpaceX will reuse the first stage</a:t>
            </a:r>
          </a:p>
          <a:p>
            <a:pPr lvl="1">
              <a:spcBef>
                <a:spcPts val="1400"/>
              </a:spcBef>
            </a:pPr>
            <a:r>
              <a:rPr lang="en-CA" sz="2000" dirty="0">
                <a:solidFill>
                  <a:srgbClr val="1F1F1F"/>
                </a:solidFill>
                <a:latin typeface="Source Sans Pro" panose="020B0503030403020204" pitchFamily="34" charset="0"/>
              </a:rPr>
              <a:t>To predict if the Falcon 9 first stage will land successfully</a:t>
            </a:r>
            <a:endParaRPr lang="en-US" sz="2000" dirty="0">
              <a:solidFill>
                <a:srgbClr val="1F1F1F"/>
              </a:solidFill>
              <a:latin typeface="Source Sans Pro" panose="020B0503030403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731292"/>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a:p>
            <a:endParaRPr lang="en-US" dirty="0"/>
          </a:p>
          <a:p>
            <a:endParaRPr lang="en-US" dirty="0"/>
          </a:p>
          <a:p>
            <a:endParaRPr lang="en-US" dirty="0"/>
          </a:p>
          <a:p>
            <a:r>
              <a:rPr lang="en-US" dirty="0"/>
              <a:t>KSC LC-39A has the highest Launch Success Ratio.</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Highest Launch Success Ratio</a:t>
            </a:r>
            <a:endParaRPr lang="en-US" dirty="0">
              <a:solidFill>
                <a:srgbClr val="0B49CB"/>
              </a:solidFill>
              <a:latin typeface="Abadi"/>
            </a:endParaRPr>
          </a:p>
        </p:txBody>
      </p:sp>
      <p:pic>
        <p:nvPicPr>
          <p:cNvPr id="4" name="图片 3">
            <a:extLst>
              <a:ext uri="{FF2B5EF4-FFF2-40B4-BE49-F238E27FC236}">
                <a16:creationId xmlns:a16="http://schemas.microsoft.com/office/drawing/2014/main" id="{1B458BC1-F13B-A081-82DE-93D546152A58}"/>
              </a:ext>
            </a:extLst>
          </p:cNvPr>
          <p:cNvPicPr>
            <a:picLocks noChangeAspect="1"/>
          </p:cNvPicPr>
          <p:nvPr/>
        </p:nvPicPr>
        <p:blipFill>
          <a:blip r:embed="rId3"/>
          <a:stretch>
            <a:fillRect/>
          </a:stretch>
        </p:blipFill>
        <p:spPr>
          <a:xfrm>
            <a:off x="770011" y="1287286"/>
            <a:ext cx="10174319" cy="45387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When the payload is between 2000~55KG the Launch Success Ratio is the highest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图片 3">
            <a:extLst>
              <a:ext uri="{FF2B5EF4-FFF2-40B4-BE49-F238E27FC236}">
                <a16:creationId xmlns:a16="http://schemas.microsoft.com/office/drawing/2014/main" id="{6A6D7B10-6D90-4FF8-B07A-08E4FAF4EDAC}"/>
              </a:ext>
            </a:extLst>
          </p:cNvPr>
          <p:cNvPicPr>
            <a:picLocks noChangeAspect="1"/>
          </p:cNvPicPr>
          <p:nvPr/>
        </p:nvPicPr>
        <p:blipFill>
          <a:blip r:embed="rId3"/>
          <a:stretch>
            <a:fillRect/>
          </a:stretch>
        </p:blipFill>
        <p:spPr>
          <a:xfrm>
            <a:off x="368447" y="1673191"/>
            <a:ext cx="5608895" cy="3348594"/>
          </a:xfrm>
          <a:prstGeom prst="rect">
            <a:avLst/>
          </a:prstGeom>
        </p:spPr>
      </p:pic>
      <p:pic>
        <p:nvPicPr>
          <p:cNvPr id="9" name="图片 8">
            <a:extLst>
              <a:ext uri="{FF2B5EF4-FFF2-40B4-BE49-F238E27FC236}">
                <a16:creationId xmlns:a16="http://schemas.microsoft.com/office/drawing/2014/main" id="{BA9E7A5D-8CC5-50F3-C059-1960C63AB828}"/>
              </a:ext>
            </a:extLst>
          </p:cNvPr>
          <p:cNvPicPr>
            <a:picLocks noChangeAspect="1"/>
          </p:cNvPicPr>
          <p:nvPr/>
        </p:nvPicPr>
        <p:blipFill>
          <a:blip r:embed="rId4"/>
          <a:stretch>
            <a:fillRect/>
          </a:stretch>
        </p:blipFill>
        <p:spPr>
          <a:xfrm>
            <a:off x="5937581" y="1656936"/>
            <a:ext cx="5711726" cy="336484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202354" y="3046412"/>
            <a:ext cx="6884018"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Algorithm has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图片 2">
            <a:extLst>
              <a:ext uri="{FF2B5EF4-FFF2-40B4-BE49-F238E27FC236}">
                <a16:creationId xmlns:a16="http://schemas.microsoft.com/office/drawing/2014/main" id="{C03FBF4F-162C-7727-4B71-CC7EF6657B3B}"/>
              </a:ext>
            </a:extLst>
          </p:cNvPr>
          <p:cNvPicPr>
            <a:picLocks noChangeAspect="1"/>
          </p:cNvPicPr>
          <p:nvPr/>
        </p:nvPicPr>
        <p:blipFill>
          <a:blip r:embed="rId3"/>
          <a:stretch>
            <a:fillRect/>
          </a:stretch>
        </p:blipFill>
        <p:spPr>
          <a:xfrm>
            <a:off x="2326889" y="1348375"/>
            <a:ext cx="7402343" cy="457081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590908" y="2057400"/>
            <a:ext cx="738954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图片 2">
            <a:extLst>
              <a:ext uri="{FF2B5EF4-FFF2-40B4-BE49-F238E27FC236}">
                <a16:creationId xmlns:a16="http://schemas.microsoft.com/office/drawing/2014/main" id="{154E6A36-31D4-34FF-F0F8-DE42993B000F}"/>
              </a:ext>
            </a:extLst>
          </p:cNvPr>
          <p:cNvPicPr>
            <a:picLocks noChangeAspect="1"/>
          </p:cNvPicPr>
          <p:nvPr/>
        </p:nvPicPr>
        <p:blipFill>
          <a:blip r:embed="rId3"/>
          <a:stretch>
            <a:fillRect/>
          </a:stretch>
        </p:blipFill>
        <p:spPr>
          <a:xfrm>
            <a:off x="1590908" y="1315843"/>
            <a:ext cx="7389542" cy="554215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3" name="图片 2">
            <a:extLst>
              <a:ext uri="{FF2B5EF4-FFF2-40B4-BE49-F238E27FC236}">
                <a16:creationId xmlns:a16="http://schemas.microsoft.com/office/drawing/2014/main" id="{4138C965-25F9-175C-AA94-303C72F6342E}"/>
              </a:ext>
            </a:extLst>
          </p:cNvPr>
          <p:cNvPicPr>
            <a:picLocks noChangeAspect="1"/>
          </p:cNvPicPr>
          <p:nvPr/>
        </p:nvPicPr>
        <p:blipFill>
          <a:blip r:embed="rId3"/>
          <a:stretch>
            <a:fillRect/>
          </a:stretch>
        </p:blipFill>
        <p:spPr>
          <a:xfrm>
            <a:off x="869797" y="1429450"/>
            <a:ext cx="6969860" cy="3999100"/>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76039"/>
            <a:ext cx="10515600" cy="4958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https://github.com/zhq5101/learning-data-science/blob/main/jupyter-labs-spacex-data-collection-api.ipynb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https://github.com/zhq5101/learning-data-science/blob/main/jupyter-labs-webscraping.ipynb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https://github.com/zhq5101/learning-data-science/blob/main/jupyter-labs-eda-dataviz.ipynb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7"/>
              </a:rPr>
              <a:t>https://github.com/zhq5101/learning-data-science/blob/main/jupyter-labs-eda-sql-coursera_sqllite.ipynb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8"/>
              </a:rPr>
              <a:t>https://github.com/zhq5101/learning-data-science/blob/main/spacex_dash_app.py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https://github.com/zhq5101/learning-data-science/blob/main/SpaceX_Machine_Learning_Prediction_Part_5.jupyterlite.ipynb</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bg2">
                    <a:lumMod val="50000"/>
                  </a:schemeClr>
                </a:solidFill>
                <a:latin typeface="Abadi"/>
              </a:rPr>
              <a:t>Request the SpaceX REST API</a:t>
            </a:r>
          </a:p>
          <a:p>
            <a:pPr lvl="1">
              <a:lnSpc>
                <a:spcPct val="120000"/>
              </a:lnSpc>
              <a:spcBef>
                <a:spcPts val="1400"/>
              </a:spcBef>
            </a:pPr>
            <a:r>
              <a:rPr lang="en-CA" sz="7600" dirty="0">
                <a:solidFill>
                  <a:schemeClr val="bg2">
                    <a:lumMod val="50000"/>
                  </a:schemeClr>
                </a:solidFill>
                <a:latin typeface="Abadi"/>
              </a:rPr>
              <a:t>Web scraping related Wiki pages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Replace null value, replace ids with names, filter data, label dependent column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classification models by multiple algorithms, evaluate and improve them</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8494"/>
            <a:ext cx="10515600" cy="4351338"/>
          </a:xfrm>
          <a:prstGeom prst="rect">
            <a:avLst/>
          </a:prstGeom>
        </p:spPr>
        <p:txBody>
          <a:bodyPr/>
          <a:lstStyle/>
          <a:p>
            <a:pPr>
              <a:lnSpc>
                <a:spcPct val="100000"/>
              </a:lnSpc>
              <a:spcBef>
                <a:spcPts val="1400"/>
              </a:spcBef>
            </a:pPr>
            <a:r>
              <a:rPr lang="en-CA" sz="2200" dirty="0">
                <a:solidFill>
                  <a:schemeClr val="accent3">
                    <a:lumMod val="25000"/>
                  </a:schemeClr>
                </a:solidFill>
                <a:latin typeface="Abadi" panose="020B0604020104020204" pitchFamily="34" charset="0"/>
              </a:rPr>
              <a:t>Request the SpaceX REST API endpoints</a:t>
            </a:r>
          </a:p>
          <a:p>
            <a:pPr lvl="1">
              <a:lnSpc>
                <a:spcPct val="100000"/>
              </a:lnSpc>
              <a:spcBef>
                <a:spcPts val="1400"/>
              </a:spcBef>
            </a:pPr>
            <a:r>
              <a:rPr lang="en-CA" sz="1800" dirty="0">
                <a:solidFill>
                  <a:schemeClr val="accent3">
                    <a:lumMod val="25000"/>
                  </a:schemeClr>
                </a:solidFill>
                <a:latin typeface="Abadi" panose="020B0604020104020204" pitchFamily="34" charset="0"/>
              </a:rPr>
              <a:t>All launches: </a:t>
            </a:r>
            <a:r>
              <a:rPr lang="en-CA" sz="1800" dirty="0">
                <a:solidFill>
                  <a:schemeClr val="accent3">
                    <a:lumMod val="25000"/>
                  </a:schemeClr>
                </a:solidFill>
                <a:latin typeface="Abadi" panose="020B0604020104020204" pitchFamily="34" charset="0"/>
                <a:hlinkClick r:id="rId3"/>
              </a:rPr>
              <a:t>https://api.spacexdata.com/v4/launches/past</a:t>
            </a:r>
            <a:endParaRPr lang="en-CA" sz="1800" dirty="0">
              <a:solidFill>
                <a:schemeClr val="accent3">
                  <a:lumMod val="25000"/>
                </a:schemeClr>
              </a:solidFill>
              <a:latin typeface="Abadi" panose="020B0604020104020204" pitchFamily="34" charset="0"/>
            </a:endParaRPr>
          </a:p>
          <a:p>
            <a:pPr lvl="1">
              <a:lnSpc>
                <a:spcPct val="100000"/>
              </a:lnSpc>
              <a:spcBef>
                <a:spcPts val="1400"/>
              </a:spcBef>
            </a:pPr>
            <a:r>
              <a:rPr lang="en-CA" sz="1800" dirty="0">
                <a:solidFill>
                  <a:schemeClr val="accent3">
                    <a:lumMod val="25000"/>
                  </a:schemeClr>
                </a:solidFill>
                <a:latin typeface="Abadi" panose="020B0604020104020204" pitchFamily="34" charset="0"/>
              </a:rPr>
              <a:t>Booster Versions: </a:t>
            </a:r>
            <a:r>
              <a:rPr lang="en-CA" sz="1800" dirty="0">
                <a:solidFill>
                  <a:schemeClr val="accent3">
                    <a:lumMod val="25000"/>
                  </a:schemeClr>
                </a:solidFill>
                <a:latin typeface="Abadi" panose="020B0604020104020204" pitchFamily="34" charset="0"/>
                <a:hlinkClick r:id="rId4"/>
              </a:rPr>
              <a:t>https://api.spacexdata.com/v4/rockets/</a:t>
            </a:r>
            <a:r>
              <a:rPr lang="en-CA" sz="1800" dirty="0">
                <a:solidFill>
                  <a:schemeClr val="accent3">
                    <a:lumMod val="25000"/>
                  </a:schemeClr>
                </a:solidFill>
                <a:latin typeface="Abadi" panose="020B0604020104020204" pitchFamily="34" charset="0"/>
              </a:rPr>
              <a:t> + rocket</a:t>
            </a:r>
          </a:p>
          <a:p>
            <a:pPr lvl="1">
              <a:lnSpc>
                <a:spcPct val="100000"/>
              </a:lnSpc>
              <a:spcBef>
                <a:spcPts val="1400"/>
              </a:spcBef>
            </a:pPr>
            <a:r>
              <a:rPr lang="en-CA" sz="1800" dirty="0">
                <a:solidFill>
                  <a:schemeClr val="accent3">
                    <a:lumMod val="25000"/>
                  </a:schemeClr>
                </a:solidFill>
                <a:latin typeface="Abadi" panose="020B0604020104020204" pitchFamily="34" charset="0"/>
              </a:rPr>
              <a:t>Launch Sites: </a:t>
            </a:r>
            <a:r>
              <a:rPr lang="en-CA" sz="1800" dirty="0">
                <a:solidFill>
                  <a:schemeClr val="accent3">
                    <a:lumMod val="25000"/>
                  </a:schemeClr>
                </a:solidFill>
                <a:latin typeface="Abadi" panose="020B0604020104020204" pitchFamily="34" charset="0"/>
                <a:hlinkClick r:id="rId5"/>
              </a:rPr>
              <a:t>https://api.spacexdata.com/v4/launchpads/</a:t>
            </a:r>
            <a:r>
              <a:rPr lang="en-CA" sz="1800" dirty="0">
                <a:solidFill>
                  <a:schemeClr val="accent3">
                    <a:lumMod val="25000"/>
                  </a:schemeClr>
                </a:solidFill>
                <a:latin typeface="Abadi" panose="020B0604020104020204" pitchFamily="34" charset="0"/>
              </a:rPr>
              <a:t> + launchpad</a:t>
            </a:r>
          </a:p>
          <a:p>
            <a:pPr lvl="1">
              <a:lnSpc>
                <a:spcPct val="100000"/>
              </a:lnSpc>
              <a:spcBef>
                <a:spcPts val="1400"/>
              </a:spcBef>
            </a:pPr>
            <a:r>
              <a:rPr lang="en-CA" sz="1800" dirty="0">
                <a:solidFill>
                  <a:schemeClr val="accent3">
                    <a:lumMod val="25000"/>
                  </a:schemeClr>
                </a:solidFill>
                <a:latin typeface="Abadi" panose="020B0604020104020204" pitchFamily="34" charset="0"/>
              </a:rPr>
              <a:t>Payload data: </a:t>
            </a:r>
            <a:r>
              <a:rPr lang="en-CA" sz="1800" dirty="0">
                <a:solidFill>
                  <a:schemeClr val="accent3">
                    <a:lumMod val="25000"/>
                  </a:schemeClr>
                </a:solidFill>
                <a:latin typeface="Abadi" panose="020B0604020104020204" pitchFamily="34" charset="0"/>
                <a:hlinkClick r:id="rId6"/>
              </a:rPr>
              <a:t>https://api.spacexdata.com/v4/payloads/</a:t>
            </a:r>
            <a:r>
              <a:rPr lang="en-CA" sz="1800" dirty="0">
                <a:solidFill>
                  <a:schemeClr val="accent3">
                    <a:lumMod val="25000"/>
                  </a:schemeClr>
                </a:solidFill>
                <a:latin typeface="Abadi" panose="020B0604020104020204" pitchFamily="34" charset="0"/>
              </a:rPr>
              <a:t> + load</a:t>
            </a:r>
          </a:p>
          <a:p>
            <a:pPr lvl="1">
              <a:lnSpc>
                <a:spcPct val="100000"/>
              </a:lnSpc>
              <a:spcBef>
                <a:spcPts val="1400"/>
              </a:spcBef>
            </a:pPr>
            <a:r>
              <a:rPr lang="en-CA" sz="1800" dirty="0">
                <a:solidFill>
                  <a:schemeClr val="accent3">
                    <a:lumMod val="25000"/>
                  </a:schemeClr>
                </a:solidFill>
                <a:latin typeface="Abadi" panose="020B0604020104020204" pitchFamily="34" charset="0"/>
              </a:rPr>
              <a:t>Core data: </a:t>
            </a:r>
            <a:r>
              <a:rPr lang="en-CA" sz="1800" dirty="0">
                <a:solidFill>
                  <a:schemeClr val="accent3">
                    <a:lumMod val="25000"/>
                  </a:schemeClr>
                </a:solidFill>
                <a:latin typeface="Abadi" panose="020B0604020104020204" pitchFamily="34" charset="0"/>
                <a:hlinkClick r:id="rId7"/>
              </a:rPr>
              <a:t>https://api.spacexdata.com/v4/cores/</a:t>
            </a:r>
            <a:r>
              <a:rPr lang="en-CA" sz="1800" dirty="0">
                <a:solidFill>
                  <a:schemeClr val="accent3">
                    <a:lumMod val="25000"/>
                  </a:schemeClr>
                </a:solidFill>
                <a:latin typeface="Abadi" panose="020B0604020104020204" pitchFamily="34" charset="0"/>
              </a:rPr>
              <a:t> + core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CA" sz="1800" dirty="0">
                <a:solidFill>
                  <a:schemeClr val="accent3">
                    <a:lumMod val="25000"/>
                  </a:schemeClr>
                </a:solidFill>
                <a:latin typeface="Abadi" panose="020B0604020104020204" pitchFamily="34" charset="0"/>
              </a:rPr>
              <a:t>List of Falcon 9 and Falcon Heavy launches: </a:t>
            </a:r>
            <a:r>
              <a:rPr lang="en-CA" sz="1400" b="0" i="0" u="none" strike="noStrike" dirty="0">
                <a:effectLst/>
                <a:latin typeface="-apple-system"/>
                <a:hlinkClick r:id="rId8"/>
              </a:rPr>
              <a:t>https://en.wikipedia.org/wiki/List_of_Falcon_9_and_Falcon_Heavy_launches</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649098" y="1855831"/>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https://github.com/zhq5101/learning-data-science/blob/main/jupyter-labs-spacex-data-collection-api.ipynb</a:t>
            </a:r>
          </a:p>
          <a:p>
            <a:endParaRPr lang="en-US" dirty="0"/>
          </a:p>
          <a:p>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1" name="组合 20">
            <a:extLst>
              <a:ext uri="{FF2B5EF4-FFF2-40B4-BE49-F238E27FC236}">
                <a16:creationId xmlns:a16="http://schemas.microsoft.com/office/drawing/2014/main" id="{701D4DA8-86D1-BB00-2085-6442C0452F27}"/>
              </a:ext>
            </a:extLst>
          </p:cNvPr>
          <p:cNvGrpSpPr/>
          <p:nvPr/>
        </p:nvGrpSpPr>
        <p:grpSpPr>
          <a:xfrm>
            <a:off x="7322574" y="1363918"/>
            <a:ext cx="2430969" cy="5209749"/>
            <a:chOff x="6831979" y="1390634"/>
            <a:chExt cx="2430969" cy="5209749"/>
          </a:xfrm>
        </p:grpSpPr>
        <p:sp>
          <p:nvSpPr>
            <p:cNvPr id="2" name="矩形 1">
              <a:extLst>
                <a:ext uri="{FF2B5EF4-FFF2-40B4-BE49-F238E27FC236}">
                  <a16:creationId xmlns:a16="http://schemas.microsoft.com/office/drawing/2014/main" id="{D4F80764-0C6C-A6A5-8CA8-751C7818F221}"/>
                </a:ext>
              </a:extLst>
            </p:cNvPr>
            <p:cNvSpPr/>
            <p:nvPr/>
          </p:nvSpPr>
          <p:spPr>
            <a:xfrm>
              <a:off x="6831982" y="1390634"/>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SpaceX API </a:t>
              </a:r>
              <a:r>
                <a:rPr lang="en-US" dirty="0" err="1"/>
                <a:t>Url</a:t>
              </a:r>
              <a:endParaRPr lang="en-CA" dirty="0"/>
            </a:p>
          </p:txBody>
        </p:sp>
        <p:sp>
          <p:nvSpPr>
            <p:cNvPr id="8" name="矩形 7">
              <a:extLst>
                <a:ext uri="{FF2B5EF4-FFF2-40B4-BE49-F238E27FC236}">
                  <a16:creationId xmlns:a16="http://schemas.microsoft.com/office/drawing/2014/main" id="{A55A32CB-2172-D1F8-5812-30495270C119}"/>
                </a:ext>
              </a:extLst>
            </p:cNvPr>
            <p:cNvSpPr/>
            <p:nvPr/>
          </p:nvSpPr>
          <p:spPr>
            <a:xfrm>
              <a:off x="6831982" y="2496876"/>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t>
              </a:r>
              <a:r>
                <a:rPr lang="en-US" dirty="0" err="1"/>
                <a:t>Json</a:t>
              </a:r>
              <a:r>
                <a:rPr lang="en-US" dirty="0"/>
                <a:t> response</a:t>
              </a:r>
              <a:endParaRPr lang="en-CA" dirty="0"/>
            </a:p>
          </p:txBody>
        </p:sp>
        <p:sp>
          <p:nvSpPr>
            <p:cNvPr id="9" name="矩形 8">
              <a:extLst>
                <a:ext uri="{FF2B5EF4-FFF2-40B4-BE49-F238E27FC236}">
                  <a16:creationId xmlns:a16="http://schemas.microsoft.com/office/drawing/2014/main" id="{D8B602D5-B01F-2DEA-CBD9-8AE93480C8B3}"/>
                </a:ext>
              </a:extLst>
            </p:cNvPr>
            <p:cNvSpPr/>
            <p:nvPr/>
          </p:nvSpPr>
          <p:spPr>
            <a:xfrm>
              <a:off x="6831982" y="3567141"/>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 </a:t>
              </a:r>
              <a:r>
                <a:rPr lang="en-US" dirty="0" err="1"/>
                <a:t>Json</a:t>
              </a:r>
              <a:r>
                <a:rPr lang="en-US" dirty="0"/>
                <a:t> to create a data frame</a:t>
              </a:r>
              <a:endParaRPr lang="en-CA" dirty="0"/>
            </a:p>
          </p:txBody>
        </p:sp>
        <p:sp>
          <p:nvSpPr>
            <p:cNvPr id="12" name="矩形 11">
              <a:extLst>
                <a:ext uri="{FF2B5EF4-FFF2-40B4-BE49-F238E27FC236}">
                  <a16:creationId xmlns:a16="http://schemas.microsoft.com/office/drawing/2014/main" id="{24CA4E33-63AA-1B2D-E347-9F8C1A285183}"/>
                </a:ext>
              </a:extLst>
            </p:cNvPr>
            <p:cNvSpPr/>
            <p:nvPr/>
          </p:nvSpPr>
          <p:spPr>
            <a:xfrm>
              <a:off x="6831980" y="4681320"/>
              <a:ext cx="2430965"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i="0" dirty="0">
                  <a:effectLst/>
                  <a:latin typeface="-apple-system"/>
                </a:rPr>
                <a:t>Replace IDs with names</a:t>
              </a:r>
              <a:endParaRPr lang="en-CA" dirty="0"/>
            </a:p>
          </p:txBody>
        </p:sp>
        <p:sp>
          <p:nvSpPr>
            <p:cNvPr id="13" name="矩形 12">
              <a:extLst>
                <a:ext uri="{FF2B5EF4-FFF2-40B4-BE49-F238E27FC236}">
                  <a16:creationId xmlns:a16="http://schemas.microsoft.com/office/drawing/2014/main" id="{8A3232B5-FF76-857E-6C48-B479E8D5EE26}"/>
                </a:ext>
              </a:extLst>
            </p:cNvPr>
            <p:cNvSpPr/>
            <p:nvPr/>
          </p:nvSpPr>
          <p:spPr>
            <a:xfrm>
              <a:off x="6831979" y="5797076"/>
              <a:ext cx="2430965"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i="0" dirty="0">
                  <a:effectLst/>
                  <a:latin typeface="-apple-system"/>
                </a:rPr>
                <a:t>Filter </a:t>
              </a:r>
              <a:r>
                <a:rPr lang="en-CA" dirty="0">
                  <a:latin typeface="-apple-system"/>
                </a:rPr>
                <a:t>d</a:t>
              </a:r>
              <a:r>
                <a:rPr lang="en-CA" b="0" i="0" dirty="0">
                  <a:effectLst/>
                  <a:latin typeface="-apple-system"/>
                </a:rPr>
                <a:t>ata frame to get Falcon 9 launches </a:t>
              </a:r>
              <a:endParaRPr lang="en-CA" dirty="0"/>
            </a:p>
          </p:txBody>
        </p:sp>
        <p:sp>
          <p:nvSpPr>
            <p:cNvPr id="16" name="箭头: 下 15">
              <a:extLst>
                <a:ext uri="{FF2B5EF4-FFF2-40B4-BE49-F238E27FC236}">
                  <a16:creationId xmlns:a16="http://schemas.microsoft.com/office/drawing/2014/main" id="{ED4DA55D-49A3-2B8D-3962-CAD35AE728A6}"/>
                </a:ext>
              </a:extLst>
            </p:cNvPr>
            <p:cNvSpPr/>
            <p:nvPr/>
          </p:nvSpPr>
          <p:spPr>
            <a:xfrm>
              <a:off x="7843024" y="2193941"/>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箭头: 下 16">
              <a:extLst>
                <a:ext uri="{FF2B5EF4-FFF2-40B4-BE49-F238E27FC236}">
                  <a16:creationId xmlns:a16="http://schemas.microsoft.com/office/drawing/2014/main" id="{3622A62A-3E06-27FC-F6E9-4002D8271048}"/>
                </a:ext>
              </a:extLst>
            </p:cNvPr>
            <p:cNvSpPr/>
            <p:nvPr/>
          </p:nvSpPr>
          <p:spPr>
            <a:xfrm>
              <a:off x="7883909" y="3286312"/>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箭头: 下 17">
              <a:extLst>
                <a:ext uri="{FF2B5EF4-FFF2-40B4-BE49-F238E27FC236}">
                  <a16:creationId xmlns:a16="http://schemas.microsoft.com/office/drawing/2014/main" id="{D8557CE0-4AB9-0288-54E7-D046C4C34FD9}"/>
                </a:ext>
              </a:extLst>
            </p:cNvPr>
            <p:cNvSpPr/>
            <p:nvPr/>
          </p:nvSpPr>
          <p:spPr>
            <a:xfrm>
              <a:off x="7880188" y="4370448"/>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箭头: 下 18">
              <a:extLst>
                <a:ext uri="{FF2B5EF4-FFF2-40B4-BE49-F238E27FC236}">
                  <a16:creationId xmlns:a16="http://schemas.microsoft.com/office/drawing/2014/main" id="{559AAD22-BB97-A321-B7D4-43B4670B86DB}"/>
                </a:ext>
              </a:extLst>
            </p:cNvPr>
            <p:cNvSpPr/>
            <p:nvPr/>
          </p:nvSpPr>
          <p:spPr>
            <a:xfrm>
              <a:off x="7843024" y="5494141"/>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web scraping notebook</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https://github.com/zhq5101/learning-data-science/blob/main/jupyter-labs-webscraping.ipynb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组合 4">
            <a:extLst>
              <a:ext uri="{FF2B5EF4-FFF2-40B4-BE49-F238E27FC236}">
                <a16:creationId xmlns:a16="http://schemas.microsoft.com/office/drawing/2014/main" id="{6AF9A9AF-CD06-8913-EC85-F471B2AC7F4C}"/>
              </a:ext>
            </a:extLst>
          </p:cNvPr>
          <p:cNvGrpSpPr/>
          <p:nvPr/>
        </p:nvGrpSpPr>
        <p:grpSpPr>
          <a:xfrm>
            <a:off x="7322574" y="1363918"/>
            <a:ext cx="2430969" cy="5209749"/>
            <a:chOff x="6831979" y="1390634"/>
            <a:chExt cx="2430969" cy="5209749"/>
          </a:xfrm>
        </p:grpSpPr>
        <p:sp>
          <p:nvSpPr>
            <p:cNvPr id="7" name="矩形 6">
              <a:extLst>
                <a:ext uri="{FF2B5EF4-FFF2-40B4-BE49-F238E27FC236}">
                  <a16:creationId xmlns:a16="http://schemas.microsoft.com/office/drawing/2014/main" id="{8EF18662-A5DB-413A-22C6-A83F81BF79BB}"/>
                </a:ext>
              </a:extLst>
            </p:cNvPr>
            <p:cNvSpPr/>
            <p:nvPr/>
          </p:nvSpPr>
          <p:spPr>
            <a:xfrm>
              <a:off x="6831982" y="1390634"/>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Wiki page</a:t>
              </a:r>
              <a:endParaRPr lang="en-CA" dirty="0"/>
            </a:p>
          </p:txBody>
        </p:sp>
        <p:sp>
          <p:nvSpPr>
            <p:cNvPr id="8" name="矩形 7">
              <a:extLst>
                <a:ext uri="{FF2B5EF4-FFF2-40B4-BE49-F238E27FC236}">
                  <a16:creationId xmlns:a16="http://schemas.microsoft.com/office/drawing/2014/main" id="{31A3B8B7-1D9A-2587-0D03-C022F30E9F00}"/>
                </a:ext>
              </a:extLst>
            </p:cNvPr>
            <p:cNvSpPr/>
            <p:nvPr/>
          </p:nvSpPr>
          <p:spPr>
            <a:xfrm>
              <a:off x="6831982" y="2496876"/>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HTML text response</a:t>
              </a:r>
              <a:endParaRPr lang="en-CA" dirty="0"/>
            </a:p>
          </p:txBody>
        </p:sp>
        <p:sp>
          <p:nvSpPr>
            <p:cNvPr id="9" name="矩形 8">
              <a:extLst>
                <a:ext uri="{FF2B5EF4-FFF2-40B4-BE49-F238E27FC236}">
                  <a16:creationId xmlns:a16="http://schemas.microsoft.com/office/drawing/2014/main" id="{3DC12BFD-FD45-03EF-B7C4-CA5B4E08E102}"/>
                </a:ext>
              </a:extLst>
            </p:cNvPr>
            <p:cNvSpPr/>
            <p:nvPr/>
          </p:nvSpPr>
          <p:spPr>
            <a:xfrm>
              <a:off x="6831982" y="3567141"/>
              <a:ext cx="2430966"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t>
              </a:r>
              <a:r>
                <a:rPr lang="en-US" dirty="0" err="1"/>
                <a:t>BeautifulSoap</a:t>
              </a:r>
              <a:r>
                <a:rPr lang="en-US" dirty="0"/>
                <a:t> object from text content</a:t>
              </a:r>
              <a:endParaRPr lang="en-CA" dirty="0"/>
            </a:p>
          </p:txBody>
        </p:sp>
        <p:sp>
          <p:nvSpPr>
            <p:cNvPr id="10" name="矩形 9">
              <a:extLst>
                <a:ext uri="{FF2B5EF4-FFF2-40B4-BE49-F238E27FC236}">
                  <a16:creationId xmlns:a16="http://schemas.microsoft.com/office/drawing/2014/main" id="{355C6062-B979-8FB3-1249-E4A97B843DED}"/>
                </a:ext>
              </a:extLst>
            </p:cNvPr>
            <p:cNvSpPr/>
            <p:nvPr/>
          </p:nvSpPr>
          <p:spPr>
            <a:xfrm>
              <a:off x="6831980" y="4681320"/>
              <a:ext cx="2430965"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i="0" dirty="0">
                  <a:effectLst/>
                  <a:latin typeface="-apple-system"/>
                </a:rPr>
                <a:t>Extract all column names and table content</a:t>
              </a:r>
              <a:endParaRPr lang="en-CA" dirty="0"/>
            </a:p>
          </p:txBody>
        </p:sp>
        <p:sp>
          <p:nvSpPr>
            <p:cNvPr id="12" name="矩形 11">
              <a:extLst>
                <a:ext uri="{FF2B5EF4-FFF2-40B4-BE49-F238E27FC236}">
                  <a16:creationId xmlns:a16="http://schemas.microsoft.com/office/drawing/2014/main" id="{D82B5D34-29B2-A6DD-6244-18BEF07BF310}"/>
                </a:ext>
              </a:extLst>
            </p:cNvPr>
            <p:cNvSpPr/>
            <p:nvPr/>
          </p:nvSpPr>
          <p:spPr>
            <a:xfrm>
              <a:off x="6831979" y="5797076"/>
              <a:ext cx="2430965" cy="803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i="0" dirty="0">
                  <a:effectLst/>
                  <a:latin typeface="-apple-system"/>
                </a:rPr>
                <a:t>Create a data frame</a:t>
              </a:r>
              <a:endParaRPr lang="en-CA" dirty="0"/>
            </a:p>
          </p:txBody>
        </p:sp>
        <p:sp>
          <p:nvSpPr>
            <p:cNvPr id="13" name="箭头: 下 12">
              <a:extLst>
                <a:ext uri="{FF2B5EF4-FFF2-40B4-BE49-F238E27FC236}">
                  <a16:creationId xmlns:a16="http://schemas.microsoft.com/office/drawing/2014/main" id="{03F09BA5-9082-F8E2-EA4F-6FEECDB31FBD}"/>
                </a:ext>
              </a:extLst>
            </p:cNvPr>
            <p:cNvSpPr/>
            <p:nvPr/>
          </p:nvSpPr>
          <p:spPr>
            <a:xfrm>
              <a:off x="7843024" y="2193941"/>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箭头: 下 13">
              <a:extLst>
                <a:ext uri="{FF2B5EF4-FFF2-40B4-BE49-F238E27FC236}">
                  <a16:creationId xmlns:a16="http://schemas.microsoft.com/office/drawing/2014/main" id="{89AA8535-446D-8C71-FDBA-9C6941C116D5}"/>
                </a:ext>
              </a:extLst>
            </p:cNvPr>
            <p:cNvSpPr/>
            <p:nvPr/>
          </p:nvSpPr>
          <p:spPr>
            <a:xfrm>
              <a:off x="7883909" y="3286312"/>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箭头: 下 14">
              <a:extLst>
                <a:ext uri="{FF2B5EF4-FFF2-40B4-BE49-F238E27FC236}">
                  <a16:creationId xmlns:a16="http://schemas.microsoft.com/office/drawing/2014/main" id="{DA3051A7-AD0D-B34E-2F06-08577B88B3FC}"/>
                </a:ext>
              </a:extLst>
            </p:cNvPr>
            <p:cNvSpPr/>
            <p:nvPr/>
          </p:nvSpPr>
          <p:spPr>
            <a:xfrm>
              <a:off x="7880188" y="4370448"/>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箭头: 下 15">
              <a:extLst>
                <a:ext uri="{FF2B5EF4-FFF2-40B4-BE49-F238E27FC236}">
                  <a16:creationId xmlns:a16="http://schemas.microsoft.com/office/drawing/2014/main" id="{D929D2EE-783A-22AA-9FDD-87F79B430B50}"/>
                </a:ext>
              </a:extLst>
            </p:cNvPr>
            <p:cNvSpPr/>
            <p:nvPr/>
          </p:nvSpPr>
          <p:spPr>
            <a:xfrm>
              <a:off x="7843024" y="5494141"/>
              <a:ext cx="252761" cy="320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1187</TotalTime>
  <Words>2386</Words>
  <Application>Microsoft Office PowerPoint</Application>
  <PresentationFormat>宽屏</PresentationFormat>
  <Paragraphs>378</Paragraphs>
  <Slides>47</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-apple-system</vt:lpstr>
      <vt:lpstr>IBM Plex Mono Text</vt:lpstr>
      <vt:lpstr>Abadi</vt:lpstr>
      <vt:lpstr>Arial</vt:lpstr>
      <vt:lpstr>Calibri</vt:lpstr>
      <vt:lpstr>Calibri Light</vt:lpstr>
      <vt:lpstr>IBM Plex Mono SemiBold</vt:lpstr>
      <vt:lpstr>Source Sans Pro</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张 宏勤</cp:lastModifiedBy>
  <cp:revision>226</cp:revision>
  <dcterms:created xsi:type="dcterms:W3CDTF">2021-04-29T18:58:34Z</dcterms:created>
  <dcterms:modified xsi:type="dcterms:W3CDTF">2023-03-26T04:13:51Z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